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5113"/>
    <a:srgbClr val="771C7F"/>
    <a:srgbClr val="931C3E"/>
    <a:srgbClr val="CC3300"/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03B587-69D7-460B-BB09-34777B259C41}" type="datetimeFigureOut">
              <a:rPr lang="nl-BE" smtClean="0"/>
              <a:pPr/>
              <a:t>18/10/2017</a:t>
            </a:fld>
            <a:endParaRPr lang="nl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nl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5B560-9F1F-47FC-90D3-FA370F93C0EF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4242073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4FBF8E-4863-4B2B-B9F4-EC0AA6D0D110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GB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altLang="nl-B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eaLnBrk="1" hangingPunct="1"/>
            <a:fld id="{DEED2989-0F11-4F2D-9FFE-A123F5A96D30}" type="slidenum">
              <a:rPr lang="en-GB" altLang="nl-BE" sz="1200" smtClean="0"/>
              <a:pPr eaLnBrk="1" hangingPunct="1"/>
              <a:t>34</a:t>
            </a:fld>
            <a:endParaRPr lang="en-GB" altLang="nl-BE" sz="1200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FR" altLang="nl-BE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eaLnBrk="1" hangingPunct="1"/>
            <a:fld id="{1CD0766C-CD72-4517-A5FD-E7ECC61C2121}" type="slidenum">
              <a:rPr lang="en-GB" altLang="nl-BE" sz="1200" smtClean="0"/>
              <a:pPr eaLnBrk="1" hangingPunct="1"/>
              <a:t>35</a:t>
            </a:fld>
            <a:endParaRPr lang="en-GB" altLang="nl-BE" sz="1200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FR" altLang="nl-BE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eaLnBrk="1" hangingPunct="1"/>
            <a:fld id="{1F36EDC4-175E-4132-B94D-515D9B10CD0E}" type="slidenum">
              <a:rPr lang="en-GB" altLang="nl-BE" sz="1200" smtClean="0"/>
              <a:pPr eaLnBrk="1" hangingPunct="1"/>
              <a:t>36</a:t>
            </a:fld>
            <a:endParaRPr lang="en-GB" altLang="nl-BE" sz="1200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FR" altLang="nl-B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eaLnBrk="1" hangingPunct="1"/>
            <a:fld id="{E88F4707-F6FB-4A79-B3F5-E605D3812302}" type="slidenum">
              <a:rPr lang="en-GB" altLang="nl-BE" sz="1200" smtClean="0"/>
              <a:pPr eaLnBrk="1" hangingPunct="1"/>
              <a:t>22</a:t>
            </a:fld>
            <a:endParaRPr lang="en-GB" altLang="nl-BE" sz="120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FR" altLang="nl-B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eaLnBrk="1" hangingPunct="1"/>
            <a:fld id="{0819057A-121A-4DFF-A200-072A30BF850F}" type="slidenum">
              <a:rPr lang="en-GB" altLang="nl-BE" sz="1200" smtClean="0"/>
              <a:pPr eaLnBrk="1" hangingPunct="1"/>
              <a:t>24</a:t>
            </a:fld>
            <a:endParaRPr lang="en-GB" altLang="nl-BE" sz="1200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FR" altLang="nl-B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eaLnBrk="1" hangingPunct="1"/>
            <a:fld id="{7511BB24-6A71-41B1-A6F9-0A4644AC6DEB}" type="slidenum">
              <a:rPr lang="en-GB" altLang="nl-BE" sz="1200" smtClean="0"/>
              <a:pPr eaLnBrk="1" hangingPunct="1"/>
              <a:t>26</a:t>
            </a:fld>
            <a:endParaRPr lang="en-GB" altLang="nl-BE" sz="1200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FR" altLang="nl-B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eaLnBrk="1" hangingPunct="1"/>
            <a:fld id="{3F56D338-FF71-40A8-91A8-F2F78CF07346}" type="slidenum">
              <a:rPr lang="en-GB" altLang="nl-BE" sz="1200" smtClean="0"/>
              <a:pPr eaLnBrk="1" hangingPunct="1"/>
              <a:t>29</a:t>
            </a:fld>
            <a:endParaRPr lang="en-GB" altLang="nl-BE" sz="1200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FR" altLang="nl-B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eaLnBrk="1" hangingPunct="1"/>
            <a:fld id="{22E89DD8-4FDC-4BF0-AB2F-5DEB36A15B2C}" type="slidenum">
              <a:rPr lang="en-GB" altLang="nl-BE" sz="1200" smtClean="0"/>
              <a:pPr eaLnBrk="1" hangingPunct="1"/>
              <a:t>30</a:t>
            </a:fld>
            <a:endParaRPr lang="en-GB" altLang="nl-BE" sz="1200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FR" altLang="nl-B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eaLnBrk="1" hangingPunct="1"/>
            <a:fld id="{0CA3E5CD-F79A-424C-9EB5-E76039B904FC}" type="slidenum">
              <a:rPr lang="en-GB" altLang="nl-BE" sz="1200" smtClean="0"/>
              <a:pPr eaLnBrk="1" hangingPunct="1"/>
              <a:t>31</a:t>
            </a:fld>
            <a:endParaRPr lang="en-GB" altLang="nl-BE" sz="1200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FR" altLang="nl-B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eaLnBrk="1" hangingPunct="1"/>
            <a:fld id="{C13ADC54-F143-47FD-AB93-14A13A28ED23}" type="slidenum">
              <a:rPr lang="en-GB" altLang="nl-BE" sz="1200" smtClean="0"/>
              <a:pPr eaLnBrk="1" hangingPunct="1"/>
              <a:t>32</a:t>
            </a:fld>
            <a:endParaRPr lang="en-GB" altLang="nl-BE" sz="1200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FR" altLang="nl-B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eaLnBrk="1" hangingPunct="1"/>
            <a:fld id="{091A4076-2DF9-4F16-A24B-581CC193A100}" type="slidenum">
              <a:rPr lang="en-GB" altLang="nl-BE" sz="1200" smtClean="0"/>
              <a:pPr eaLnBrk="1" hangingPunct="1"/>
              <a:t>33</a:t>
            </a:fld>
            <a:endParaRPr lang="en-GB" altLang="nl-BE" sz="1200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FR" altLang="nl-B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6566D-1D8D-45FB-B557-01335B0877ED}" type="datetimeFigureOut">
              <a:rPr lang="fr-FR" smtClean="0"/>
              <a:pPr/>
              <a:t>18/10/2017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BBC7E-8442-4BC7-B197-C2A1A2ED8594}" type="slidenum">
              <a:rPr lang="fr-BE" smtClean="0"/>
              <a:pPr/>
              <a:t>‹nr.›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6566D-1D8D-45FB-B557-01335B0877ED}" type="datetimeFigureOut">
              <a:rPr lang="fr-FR" smtClean="0"/>
              <a:pPr/>
              <a:t>18/10/2017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BBC7E-8442-4BC7-B197-C2A1A2ED8594}" type="slidenum">
              <a:rPr lang="fr-BE" smtClean="0"/>
              <a:pPr/>
              <a:t>‹nr.›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6566D-1D8D-45FB-B557-01335B0877ED}" type="datetimeFigureOut">
              <a:rPr lang="fr-FR" smtClean="0"/>
              <a:pPr/>
              <a:t>18/10/2017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BBC7E-8442-4BC7-B197-C2A1A2ED8594}" type="slidenum">
              <a:rPr lang="fr-BE" smtClean="0"/>
              <a:pPr/>
              <a:t>‹nr.›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6566D-1D8D-45FB-B557-01335B0877ED}" type="datetimeFigureOut">
              <a:rPr lang="fr-FR" smtClean="0"/>
              <a:pPr/>
              <a:t>18/10/2017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BBC7E-8442-4BC7-B197-C2A1A2ED8594}" type="slidenum">
              <a:rPr lang="fr-BE" smtClean="0"/>
              <a:pPr/>
              <a:t>‹nr.›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6566D-1D8D-45FB-B557-01335B0877ED}" type="datetimeFigureOut">
              <a:rPr lang="fr-FR" smtClean="0"/>
              <a:pPr/>
              <a:t>18/10/2017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BBC7E-8442-4BC7-B197-C2A1A2ED8594}" type="slidenum">
              <a:rPr lang="fr-BE" smtClean="0"/>
              <a:pPr/>
              <a:t>‹nr.›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6566D-1D8D-45FB-B557-01335B0877ED}" type="datetimeFigureOut">
              <a:rPr lang="fr-FR" smtClean="0"/>
              <a:pPr/>
              <a:t>18/10/2017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BBC7E-8442-4BC7-B197-C2A1A2ED8594}" type="slidenum">
              <a:rPr lang="fr-BE" smtClean="0"/>
              <a:pPr/>
              <a:t>‹nr.›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6566D-1D8D-45FB-B557-01335B0877ED}" type="datetimeFigureOut">
              <a:rPr lang="fr-FR" smtClean="0"/>
              <a:pPr/>
              <a:t>18/10/2017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BBC7E-8442-4BC7-B197-C2A1A2ED8594}" type="slidenum">
              <a:rPr lang="fr-BE" smtClean="0"/>
              <a:pPr/>
              <a:t>‹nr.›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6566D-1D8D-45FB-B557-01335B0877ED}" type="datetimeFigureOut">
              <a:rPr lang="fr-FR" smtClean="0"/>
              <a:pPr/>
              <a:t>18/10/2017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BBC7E-8442-4BC7-B197-C2A1A2ED8594}" type="slidenum">
              <a:rPr lang="fr-BE" smtClean="0"/>
              <a:pPr/>
              <a:t>‹nr.›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6566D-1D8D-45FB-B557-01335B0877ED}" type="datetimeFigureOut">
              <a:rPr lang="fr-FR" smtClean="0"/>
              <a:pPr/>
              <a:t>18/10/2017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BBC7E-8442-4BC7-B197-C2A1A2ED8594}" type="slidenum">
              <a:rPr lang="fr-BE" smtClean="0"/>
              <a:pPr/>
              <a:t>‹nr.›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6566D-1D8D-45FB-B557-01335B0877ED}" type="datetimeFigureOut">
              <a:rPr lang="fr-FR" smtClean="0"/>
              <a:pPr/>
              <a:t>18/10/2017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BBC7E-8442-4BC7-B197-C2A1A2ED8594}" type="slidenum">
              <a:rPr lang="fr-BE" smtClean="0"/>
              <a:pPr/>
              <a:t>‹nr.›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6566D-1D8D-45FB-B557-01335B0877ED}" type="datetimeFigureOut">
              <a:rPr lang="fr-FR" smtClean="0"/>
              <a:pPr/>
              <a:t>18/10/2017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BBC7E-8442-4BC7-B197-C2A1A2ED8594}" type="slidenum">
              <a:rPr lang="fr-BE" smtClean="0"/>
              <a:pPr/>
              <a:t>‹nr.›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tif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6566D-1D8D-45FB-B557-01335B0877ED}" type="datetimeFigureOut">
              <a:rPr lang="fr-FR" smtClean="0"/>
              <a:pPr/>
              <a:t>18/10/2017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ABBC7E-8442-4BC7-B197-C2A1A2ED8594}" type="slidenum">
              <a:rPr lang="fr-BE" smtClean="0"/>
              <a:pPr/>
              <a:t>‹nr.›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oneTexte 8"/>
          <p:cNvSpPr txBox="1">
            <a:spLocks noChangeArrowheads="1"/>
          </p:cNvSpPr>
          <p:nvPr/>
        </p:nvSpPr>
        <p:spPr bwMode="auto">
          <a:xfrm>
            <a:off x="0" y="5949950"/>
            <a:ext cx="9144000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nl-BE" altLang="nl-BE" sz="3200" b="1">
              <a:solidFill>
                <a:srgbClr val="C86B0E"/>
              </a:solidFill>
              <a:latin typeface="Perpetua" pitchFamily="18" charset="0"/>
            </a:endParaRPr>
          </a:p>
        </p:txBody>
      </p:sp>
      <p:sp>
        <p:nvSpPr>
          <p:cNvPr id="2051" name="Rechthoek 4"/>
          <p:cNvSpPr>
            <a:spLocks noChangeArrowheads="1"/>
          </p:cNvSpPr>
          <p:nvPr/>
        </p:nvSpPr>
        <p:spPr bwMode="auto">
          <a:xfrm>
            <a:off x="0" y="260350"/>
            <a:ext cx="91440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nl-BE" altLang="nl-BE" sz="3600">
              <a:solidFill>
                <a:srgbClr val="C86B0E"/>
              </a:solidFill>
              <a:latin typeface="Perpetua" pitchFamily="18" charset="0"/>
            </a:endParaRPr>
          </a:p>
        </p:txBody>
      </p:sp>
      <p:sp>
        <p:nvSpPr>
          <p:cNvPr id="8" name="ZoneTexte 3"/>
          <p:cNvSpPr txBox="1"/>
          <p:nvPr/>
        </p:nvSpPr>
        <p:spPr>
          <a:xfrm>
            <a:off x="1208187" y="332656"/>
            <a:ext cx="793581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4400" dirty="0" err="1" smtClean="0">
                <a:solidFill>
                  <a:srgbClr val="CC3300"/>
                </a:solidFill>
                <a:latin typeface="Arial Rounded MT Bold" pitchFamily="34" charset="0"/>
              </a:rPr>
              <a:t>Hoe</a:t>
            </a:r>
            <a:r>
              <a:rPr lang="fr-BE" sz="4400" dirty="0" smtClean="0">
                <a:solidFill>
                  <a:srgbClr val="CC3300"/>
                </a:solidFill>
                <a:latin typeface="Arial Rounded MT Bold" pitchFamily="34" charset="0"/>
              </a:rPr>
              <a:t> </a:t>
            </a:r>
            <a:r>
              <a:rPr lang="fr-BE" sz="4400" dirty="0" err="1" smtClean="0">
                <a:solidFill>
                  <a:srgbClr val="CC3300"/>
                </a:solidFill>
                <a:latin typeface="Arial Rounded MT Bold" pitchFamily="34" charset="0"/>
              </a:rPr>
              <a:t>als</a:t>
            </a:r>
            <a:r>
              <a:rPr lang="fr-BE" sz="4400" dirty="0" smtClean="0">
                <a:solidFill>
                  <a:srgbClr val="CC3300"/>
                </a:solidFill>
                <a:latin typeface="Arial Rounded MT Bold" pitchFamily="34" charset="0"/>
              </a:rPr>
              <a:t> </a:t>
            </a:r>
            <a:r>
              <a:rPr lang="fr-BE" sz="4400" dirty="0" err="1" smtClean="0">
                <a:solidFill>
                  <a:srgbClr val="CC3300"/>
                </a:solidFill>
                <a:latin typeface="Arial Rounded MT Bold" pitchFamily="34" charset="0"/>
              </a:rPr>
              <a:t>vennoot</a:t>
            </a:r>
            <a:r>
              <a:rPr lang="fr-BE" sz="4400" dirty="0" smtClean="0">
                <a:solidFill>
                  <a:srgbClr val="CC3300"/>
                </a:solidFill>
                <a:latin typeface="Arial Rounded MT Bold" pitchFamily="34" charset="0"/>
              </a:rPr>
              <a:t> de </a:t>
            </a:r>
            <a:r>
              <a:rPr lang="fr-BE" sz="4400" dirty="0" err="1" smtClean="0">
                <a:solidFill>
                  <a:srgbClr val="CC3300"/>
                </a:solidFill>
                <a:latin typeface="Arial Rounded MT Bold" pitchFamily="34" charset="0"/>
              </a:rPr>
              <a:t>financiële</a:t>
            </a:r>
            <a:r>
              <a:rPr lang="fr-BE" sz="4400" dirty="0" smtClean="0">
                <a:solidFill>
                  <a:srgbClr val="CC3300"/>
                </a:solidFill>
                <a:latin typeface="Arial Rounded MT Bold" pitchFamily="34" charset="0"/>
              </a:rPr>
              <a:t> </a:t>
            </a:r>
            <a:r>
              <a:rPr lang="fr-BE" sz="4400" dirty="0" err="1" smtClean="0">
                <a:solidFill>
                  <a:srgbClr val="CC3300"/>
                </a:solidFill>
                <a:latin typeface="Arial Rounded MT Bold" pitchFamily="34" charset="0"/>
              </a:rPr>
              <a:t>situatie</a:t>
            </a:r>
            <a:r>
              <a:rPr lang="fr-BE" sz="4400" dirty="0" smtClean="0">
                <a:solidFill>
                  <a:srgbClr val="CC3300"/>
                </a:solidFill>
                <a:latin typeface="Arial Rounded MT Bold" pitchFamily="34" charset="0"/>
              </a:rPr>
              <a:t> van </a:t>
            </a:r>
            <a:r>
              <a:rPr lang="fr-BE" sz="4400" dirty="0" err="1" smtClean="0">
                <a:solidFill>
                  <a:srgbClr val="CC3300"/>
                </a:solidFill>
                <a:latin typeface="Arial Rounded MT Bold" pitchFamily="34" charset="0"/>
              </a:rPr>
              <a:t>een</a:t>
            </a:r>
            <a:r>
              <a:rPr lang="fr-BE" sz="4400" dirty="0" smtClean="0">
                <a:solidFill>
                  <a:srgbClr val="CC3300"/>
                </a:solidFill>
                <a:latin typeface="Arial Rounded MT Bold" pitchFamily="34" charset="0"/>
              </a:rPr>
              <a:t> </a:t>
            </a:r>
            <a:r>
              <a:rPr lang="fr-BE" sz="4400" dirty="0" err="1" smtClean="0">
                <a:solidFill>
                  <a:srgbClr val="CC3300"/>
                </a:solidFill>
                <a:latin typeface="Arial Rounded MT Bold" pitchFamily="34" charset="0"/>
              </a:rPr>
              <a:t>coöperatie</a:t>
            </a:r>
            <a:r>
              <a:rPr lang="fr-BE" sz="4400" dirty="0" smtClean="0">
                <a:solidFill>
                  <a:srgbClr val="CC3300"/>
                </a:solidFill>
                <a:latin typeface="Arial Rounded MT Bold" pitchFamily="34" charset="0"/>
              </a:rPr>
              <a:t> </a:t>
            </a:r>
            <a:r>
              <a:rPr lang="fr-BE" sz="4400" dirty="0" err="1" smtClean="0">
                <a:solidFill>
                  <a:srgbClr val="CC3300"/>
                </a:solidFill>
                <a:latin typeface="Arial Rounded MT Bold" pitchFamily="34" charset="0"/>
              </a:rPr>
              <a:t>inschatten</a:t>
            </a:r>
            <a:r>
              <a:rPr lang="fr-BE" sz="4400" dirty="0" smtClean="0">
                <a:solidFill>
                  <a:srgbClr val="CC3300"/>
                </a:solidFill>
                <a:latin typeface="Arial Rounded MT Bold" pitchFamily="34" charset="0"/>
              </a:rPr>
              <a:t>?</a:t>
            </a:r>
            <a:r>
              <a:rPr lang="nl-BE" altLang="nl-BE" sz="4400" dirty="0" smtClean="0"/>
              <a:t> </a:t>
            </a:r>
            <a:endParaRPr lang="nl-BE" altLang="nl-BE" sz="4400" dirty="0"/>
          </a:p>
        </p:txBody>
      </p:sp>
      <p:sp>
        <p:nvSpPr>
          <p:cNvPr id="2" name="Rectangle 1"/>
          <p:cNvSpPr/>
          <p:nvPr/>
        </p:nvSpPr>
        <p:spPr>
          <a:xfrm>
            <a:off x="7243" y="5876707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BE" sz="3600" dirty="0" smtClean="0">
                <a:solidFill>
                  <a:srgbClr val="660066"/>
                </a:solidFill>
                <a:latin typeface="Arial Rounded MT Bold" pitchFamily="34" charset="0"/>
              </a:rPr>
              <a:t>21 </a:t>
            </a:r>
            <a:r>
              <a:rPr lang="fr-BE" sz="3600" dirty="0" err="1" smtClean="0">
                <a:solidFill>
                  <a:srgbClr val="660066"/>
                </a:solidFill>
                <a:latin typeface="Arial Rounded MT Bold" pitchFamily="34" charset="0"/>
              </a:rPr>
              <a:t>oktober</a:t>
            </a:r>
            <a:r>
              <a:rPr lang="fr-BE" sz="3600" dirty="0" smtClean="0">
                <a:solidFill>
                  <a:srgbClr val="660066"/>
                </a:solidFill>
                <a:latin typeface="Arial Rounded MT Bold" pitchFamily="34" charset="0"/>
              </a:rPr>
              <a:t> 2017</a:t>
            </a:r>
            <a:endParaRPr lang="nl-BE" sz="3600" dirty="0"/>
          </a:p>
        </p:txBody>
      </p:sp>
      <p:pic>
        <p:nvPicPr>
          <p:cNvPr id="6" name="Picture 7" descr="http://www.getentrepreneurial.com/images/bookkeepin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66242" y="2708920"/>
            <a:ext cx="6194570" cy="3094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3984160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77" y="729077"/>
            <a:ext cx="7772976" cy="1469353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>. </a:t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endParaRPr lang="nl-BE" dirty="0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Rechthoek 3"/>
          <p:cNvSpPr>
            <a:spLocks noChangeArrowheads="1"/>
          </p:cNvSpPr>
          <p:nvPr/>
        </p:nvSpPr>
        <p:spPr bwMode="auto">
          <a:xfrm>
            <a:off x="6138885" y="6292864"/>
            <a:ext cx="871772" cy="231146"/>
          </a:xfrm>
          <a:prstGeom prst="rect">
            <a:avLst/>
          </a:prstGeom>
          <a:solidFill>
            <a:srgbClr val="FF0000">
              <a:alpha val="41176"/>
            </a:srgbClr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eaLnBrk="1" hangingPunct="1"/>
            <a:endParaRPr lang="nl-BE" altLang="nl-BE"/>
          </a:p>
        </p:txBody>
      </p:sp>
      <p:sp>
        <p:nvSpPr>
          <p:cNvPr id="11269" name="Rechthoek 4"/>
          <p:cNvSpPr>
            <a:spLocks noChangeArrowheads="1"/>
          </p:cNvSpPr>
          <p:nvPr/>
        </p:nvSpPr>
        <p:spPr bwMode="auto">
          <a:xfrm>
            <a:off x="6052476" y="703620"/>
            <a:ext cx="871772" cy="231145"/>
          </a:xfrm>
          <a:prstGeom prst="rect">
            <a:avLst/>
          </a:prstGeom>
          <a:solidFill>
            <a:srgbClr val="FF0000">
              <a:alpha val="41176"/>
            </a:srgbClr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eaLnBrk="1" hangingPunct="1"/>
            <a:endParaRPr lang="nl-BE" altLang="nl-BE"/>
          </a:p>
        </p:txBody>
      </p:sp>
      <p:sp>
        <p:nvSpPr>
          <p:cNvPr id="11270" name="Rechthoek 5"/>
          <p:cNvSpPr>
            <a:spLocks noChangeArrowheads="1"/>
          </p:cNvSpPr>
          <p:nvPr/>
        </p:nvSpPr>
        <p:spPr bwMode="auto">
          <a:xfrm>
            <a:off x="6138885" y="1211733"/>
            <a:ext cx="871772" cy="138484"/>
          </a:xfrm>
          <a:prstGeom prst="rect">
            <a:avLst/>
          </a:prstGeom>
          <a:solidFill>
            <a:srgbClr val="FF0000">
              <a:alpha val="41176"/>
            </a:srgbClr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eaLnBrk="1" hangingPunct="1"/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xmlns="" val="42805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77" y="729077"/>
            <a:ext cx="7772976" cy="1469353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>. </a:t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endParaRPr lang="nl-BE" dirty="0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Rechthoek 3"/>
          <p:cNvSpPr>
            <a:spLocks noChangeArrowheads="1"/>
          </p:cNvSpPr>
          <p:nvPr/>
        </p:nvSpPr>
        <p:spPr bwMode="auto">
          <a:xfrm>
            <a:off x="6138885" y="6292864"/>
            <a:ext cx="871772" cy="231146"/>
          </a:xfrm>
          <a:prstGeom prst="rect">
            <a:avLst/>
          </a:prstGeom>
          <a:solidFill>
            <a:srgbClr val="FF0000">
              <a:alpha val="41176"/>
            </a:srgbClr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eaLnBrk="1" hangingPunct="1"/>
            <a:endParaRPr lang="nl-BE" altLang="nl-BE"/>
          </a:p>
        </p:txBody>
      </p:sp>
      <p:sp>
        <p:nvSpPr>
          <p:cNvPr id="12293" name="Rechthoek 4"/>
          <p:cNvSpPr>
            <a:spLocks noChangeArrowheads="1"/>
          </p:cNvSpPr>
          <p:nvPr/>
        </p:nvSpPr>
        <p:spPr bwMode="auto">
          <a:xfrm>
            <a:off x="6052476" y="703620"/>
            <a:ext cx="871772" cy="231145"/>
          </a:xfrm>
          <a:prstGeom prst="rect">
            <a:avLst/>
          </a:prstGeom>
          <a:solidFill>
            <a:srgbClr val="FF0000">
              <a:alpha val="41176"/>
            </a:srgbClr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eaLnBrk="1" hangingPunct="1"/>
            <a:endParaRPr lang="nl-BE" altLang="nl-BE"/>
          </a:p>
        </p:txBody>
      </p:sp>
      <p:sp>
        <p:nvSpPr>
          <p:cNvPr id="12294" name="Rechthoek 5"/>
          <p:cNvSpPr>
            <a:spLocks noChangeArrowheads="1"/>
          </p:cNvSpPr>
          <p:nvPr/>
        </p:nvSpPr>
        <p:spPr bwMode="auto">
          <a:xfrm>
            <a:off x="6138885" y="1211733"/>
            <a:ext cx="871772" cy="138484"/>
          </a:xfrm>
          <a:prstGeom prst="rect">
            <a:avLst/>
          </a:prstGeom>
          <a:solidFill>
            <a:srgbClr val="FF0000">
              <a:alpha val="41176"/>
            </a:srgbClr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eaLnBrk="1" hangingPunct="1"/>
            <a:endParaRPr lang="nl-BE" altLang="nl-BE"/>
          </a:p>
        </p:txBody>
      </p:sp>
      <p:sp>
        <p:nvSpPr>
          <p:cNvPr id="7" name="Rechthoek 6"/>
          <p:cNvSpPr/>
          <p:nvPr/>
        </p:nvSpPr>
        <p:spPr bwMode="auto">
          <a:xfrm>
            <a:off x="6052476" y="1073249"/>
            <a:ext cx="871772" cy="138484"/>
          </a:xfrm>
          <a:prstGeom prst="rect">
            <a:avLst/>
          </a:prstGeom>
          <a:solidFill>
            <a:schemeClr val="accent5">
              <a:lumMod val="75000"/>
              <a:alpha val="41000"/>
            </a:schemeClr>
          </a:solidFill>
          <a:ln w="9525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140995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77" y="729077"/>
            <a:ext cx="7772976" cy="1469353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>. </a:t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endParaRPr lang="nl-BE" dirty="0"/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Rechthoek 3"/>
          <p:cNvSpPr>
            <a:spLocks noChangeArrowheads="1"/>
          </p:cNvSpPr>
          <p:nvPr/>
        </p:nvSpPr>
        <p:spPr bwMode="auto">
          <a:xfrm>
            <a:off x="6138885" y="6292864"/>
            <a:ext cx="871772" cy="231146"/>
          </a:xfrm>
          <a:prstGeom prst="rect">
            <a:avLst/>
          </a:prstGeom>
          <a:solidFill>
            <a:srgbClr val="FF0000">
              <a:alpha val="41176"/>
            </a:srgbClr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eaLnBrk="1" hangingPunct="1"/>
            <a:endParaRPr lang="nl-BE" altLang="nl-BE"/>
          </a:p>
        </p:txBody>
      </p:sp>
      <p:sp>
        <p:nvSpPr>
          <p:cNvPr id="13317" name="Rechthoek 4"/>
          <p:cNvSpPr>
            <a:spLocks noChangeArrowheads="1"/>
          </p:cNvSpPr>
          <p:nvPr/>
        </p:nvSpPr>
        <p:spPr bwMode="auto">
          <a:xfrm>
            <a:off x="6052476" y="703620"/>
            <a:ext cx="871772" cy="231145"/>
          </a:xfrm>
          <a:prstGeom prst="rect">
            <a:avLst/>
          </a:prstGeom>
          <a:solidFill>
            <a:srgbClr val="FF0000">
              <a:alpha val="41176"/>
            </a:srgbClr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eaLnBrk="1" hangingPunct="1"/>
            <a:endParaRPr lang="nl-BE" altLang="nl-BE"/>
          </a:p>
        </p:txBody>
      </p:sp>
      <p:sp>
        <p:nvSpPr>
          <p:cNvPr id="13318" name="Rechthoek 5"/>
          <p:cNvSpPr>
            <a:spLocks noChangeArrowheads="1"/>
          </p:cNvSpPr>
          <p:nvPr/>
        </p:nvSpPr>
        <p:spPr bwMode="auto">
          <a:xfrm>
            <a:off x="6138885" y="1211733"/>
            <a:ext cx="871772" cy="138484"/>
          </a:xfrm>
          <a:prstGeom prst="rect">
            <a:avLst/>
          </a:prstGeom>
          <a:solidFill>
            <a:srgbClr val="FF0000">
              <a:alpha val="41176"/>
            </a:srgbClr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eaLnBrk="1" hangingPunct="1"/>
            <a:endParaRPr lang="nl-BE" altLang="nl-BE"/>
          </a:p>
        </p:txBody>
      </p:sp>
      <p:sp>
        <p:nvSpPr>
          <p:cNvPr id="7" name="Rechthoek 6"/>
          <p:cNvSpPr/>
          <p:nvPr/>
        </p:nvSpPr>
        <p:spPr bwMode="auto">
          <a:xfrm>
            <a:off x="6052476" y="1073249"/>
            <a:ext cx="871772" cy="138484"/>
          </a:xfrm>
          <a:prstGeom prst="rect">
            <a:avLst/>
          </a:prstGeom>
          <a:solidFill>
            <a:schemeClr val="accent5">
              <a:lumMod val="75000"/>
              <a:alpha val="41000"/>
            </a:schemeClr>
          </a:solidFill>
          <a:ln w="9525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nl-BE"/>
          </a:p>
        </p:txBody>
      </p:sp>
      <p:sp>
        <p:nvSpPr>
          <p:cNvPr id="8" name="Rechthoek 7"/>
          <p:cNvSpPr/>
          <p:nvPr/>
        </p:nvSpPr>
        <p:spPr bwMode="auto">
          <a:xfrm>
            <a:off x="6052476" y="2504926"/>
            <a:ext cx="871772" cy="138484"/>
          </a:xfrm>
          <a:prstGeom prst="rect">
            <a:avLst/>
          </a:prstGeom>
          <a:solidFill>
            <a:schemeClr val="accent2">
              <a:lumMod val="60000"/>
              <a:lumOff val="40000"/>
              <a:alpha val="41000"/>
            </a:schemeClr>
          </a:solidFill>
          <a:ln w="9525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41157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77" y="729077"/>
            <a:ext cx="7772976" cy="1469353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>. </a:t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endParaRPr lang="nl-BE" dirty="0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Rechthoek 3"/>
          <p:cNvSpPr>
            <a:spLocks noChangeArrowheads="1"/>
          </p:cNvSpPr>
          <p:nvPr/>
        </p:nvSpPr>
        <p:spPr bwMode="auto">
          <a:xfrm>
            <a:off x="6138885" y="6292864"/>
            <a:ext cx="871772" cy="231146"/>
          </a:xfrm>
          <a:prstGeom prst="rect">
            <a:avLst/>
          </a:prstGeom>
          <a:solidFill>
            <a:srgbClr val="FF0000">
              <a:alpha val="41176"/>
            </a:srgbClr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eaLnBrk="1" hangingPunct="1"/>
            <a:endParaRPr lang="nl-BE" altLang="nl-BE"/>
          </a:p>
        </p:txBody>
      </p:sp>
      <p:sp>
        <p:nvSpPr>
          <p:cNvPr id="14341" name="Rechthoek 4"/>
          <p:cNvSpPr>
            <a:spLocks noChangeArrowheads="1"/>
          </p:cNvSpPr>
          <p:nvPr/>
        </p:nvSpPr>
        <p:spPr bwMode="auto">
          <a:xfrm>
            <a:off x="6052476" y="703620"/>
            <a:ext cx="871772" cy="231145"/>
          </a:xfrm>
          <a:prstGeom prst="rect">
            <a:avLst/>
          </a:prstGeom>
          <a:solidFill>
            <a:srgbClr val="FF0000">
              <a:alpha val="41176"/>
            </a:srgbClr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eaLnBrk="1" hangingPunct="1"/>
            <a:endParaRPr lang="nl-BE" altLang="nl-BE"/>
          </a:p>
        </p:txBody>
      </p:sp>
      <p:sp>
        <p:nvSpPr>
          <p:cNvPr id="14342" name="Rechthoek 5"/>
          <p:cNvSpPr>
            <a:spLocks noChangeArrowheads="1"/>
          </p:cNvSpPr>
          <p:nvPr/>
        </p:nvSpPr>
        <p:spPr bwMode="auto">
          <a:xfrm>
            <a:off x="6138885" y="1211733"/>
            <a:ext cx="871772" cy="138484"/>
          </a:xfrm>
          <a:prstGeom prst="rect">
            <a:avLst/>
          </a:prstGeom>
          <a:solidFill>
            <a:srgbClr val="FF0000">
              <a:alpha val="41176"/>
            </a:srgbClr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eaLnBrk="1" hangingPunct="1"/>
            <a:endParaRPr lang="nl-BE" altLang="nl-BE"/>
          </a:p>
        </p:txBody>
      </p:sp>
      <p:sp>
        <p:nvSpPr>
          <p:cNvPr id="7" name="Rechthoek 6"/>
          <p:cNvSpPr/>
          <p:nvPr/>
        </p:nvSpPr>
        <p:spPr bwMode="auto">
          <a:xfrm>
            <a:off x="6052476" y="1073249"/>
            <a:ext cx="871772" cy="138484"/>
          </a:xfrm>
          <a:prstGeom prst="rect">
            <a:avLst/>
          </a:prstGeom>
          <a:solidFill>
            <a:schemeClr val="accent5">
              <a:lumMod val="75000"/>
              <a:alpha val="41000"/>
            </a:schemeClr>
          </a:solidFill>
          <a:ln w="9525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nl-BE"/>
          </a:p>
        </p:txBody>
      </p:sp>
      <p:sp>
        <p:nvSpPr>
          <p:cNvPr id="8" name="Rechthoek 7"/>
          <p:cNvSpPr/>
          <p:nvPr/>
        </p:nvSpPr>
        <p:spPr bwMode="auto">
          <a:xfrm>
            <a:off x="6052476" y="2504926"/>
            <a:ext cx="871772" cy="138484"/>
          </a:xfrm>
          <a:prstGeom prst="rect">
            <a:avLst/>
          </a:prstGeom>
          <a:solidFill>
            <a:schemeClr val="accent2">
              <a:lumMod val="60000"/>
              <a:lumOff val="40000"/>
              <a:alpha val="41000"/>
            </a:schemeClr>
          </a:solidFill>
          <a:ln w="9525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nl-BE"/>
          </a:p>
        </p:txBody>
      </p:sp>
      <p:sp>
        <p:nvSpPr>
          <p:cNvPr id="14345" name="Rechthoek 9"/>
          <p:cNvSpPr>
            <a:spLocks noChangeArrowheads="1"/>
          </p:cNvSpPr>
          <p:nvPr/>
        </p:nvSpPr>
        <p:spPr bwMode="auto">
          <a:xfrm>
            <a:off x="6227215" y="1905170"/>
            <a:ext cx="869851" cy="138484"/>
          </a:xfrm>
          <a:prstGeom prst="rect">
            <a:avLst/>
          </a:prstGeom>
          <a:solidFill>
            <a:srgbClr val="977751">
              <a:alpha val="41176"/>
            </a:srgbClr>
          </a:solidFill>
          <a:ln w="9525" algn="ctr">
            <a:solidFill>
              <a:srgbClr val="92D050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eaLnBrk="1" hangingPunct="1"/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xmlns="" val="336163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77" y="729077"/>
            <a:ext cx="7704831" cy="4788155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r>
              <a:rPr lang="nl-BE" dirty="0"/>
              <a:t/>
            </a:r>
            <a:br>
              <a:rPr lang="nl-BE" dirty="0"/>
            </a:br>
            <a:r>
              <a:rPr lang="nl-BE" dirty="0"/>
              <a:t/>
            </a:r>
            <a:br>
              <a:rPr lang="nl-BE" dirty="0"/>
            </a:br>
            <a:r>
              <a:rPr lang="nl-BE" sz="2800" dirty="0" smtClean="0">
                <a:latin typeface="+mn-lt"/>
              </a:rPr>
              <a:t>Besluit 1:</a:t>
            </a:r>
            <a:br>
              <a:rPr lang="nl-BE" sz="2800" dirty="0" smtClean="0">
                <a:latin typeface="+mn-lt"/>
              </a:rPr>
            </a:br>
            <a:r>
              <a:rPr lang="nl-BE" sz="2800" dirty="0" smtClean="0">
                <a:latin typeface="+mn-lt"/>
              </a:rPr>
              <a:t> </a:t>
            </a:r>
            <a:br>
              <a:rPr lang="nl-BE" sz="2800" dirty="0" smtClean="0">
                <a:latin typeface="+mn-lt"/>
              </a:rPr>
            </a:br>
            <a:r>
              <a:rPr lang="nl-BE" sz="2800" dirty="0" smtClean="0">
                <a:latin typeface="+mn-lt"/>
              </a:rPr>
              <a:t>- hoeveel winst is er? </a:t>
            </a:r>
            <a:br>
              <a:rPr lang="nl-BE" sz="2800" dirty="0" smtClean="0">
                <a:latin typeface="+mn-lt"/>
              </a:rPr>
            </a:br>
            <a:r>
              <a:rPr lang="nl-BE" sz="2800" dirty="0" smtClean="0">
                <a:latin typeface="+mn-lt"/>
              </a:rPr>
              <a:t>(ook in coöperatieve context belangrijk) </a:t>
            </a:r>
            <a:br>
              <a:rPr lang="nl-BE" sz="2800" dirty="0" smtClean="0">
                <a:latin typeface="+mn-lt"/>
              </a:rPr>
            </a:br>
            <a:r>
              <a:rPr lang="nl-BE" sz="2800" dirty="0" smtClean="0">
                <a:latin typeface="+mn-lt"/>
              </a:rPr>
              <a:t>- hoe komt die tot stand?</a:t>
            </a:r>
            <a:br>
              <a:rPr lang="nl-BE" sz="2800" dirty="0" smtClean="0">
                <a:latin typeface="+mn-lt"/>
              </a:rPr>
            </a:br>
            <a:r>
              <a:rPr lang="nl-BE" sz="2800" dirty="0" smtClean="0">
                <a:latin typeface="+mn-lt"/>
              </a:rPr>
              <a:t>(= opbrengt minus kosten)</a:t>
            </a:r>
            <a:br>
              <a:rPr lang="nl-BE" sz="2800" dirty="0" smtClean="0">
                <a:latin typeface="+mn-lt"/>
              </a:rPr>
            </a:br>
            <a:r>
              <a:rPr lang="nl-BE" sz="2800" dirty="0" smtClean="0">
                <a:latin typeface="+mn-lt"/>
              </a:rPr>
              <a:t>- welke “grote cijfers” vallen op)?  </a:t>
            </a:r>
            <a:br>
              <a:rPr lang="nl-BE" sz="2800" dirty="0" smtClean="0">
                <a:latin typeface="+mn-lt"/>
              </a:rPr>
            </a:br>
            <a:r>
              <a:rPr lang="nl-BE" sz="2800" dirty="0" smtClean="0">
                <a:latin typeface="+mn-lt"/>
              </a:rPr>
              <a:t/>
            </a:r>
            <a:br>
              <a:rPr lang="nl-BE" sz="2800" dirty="0" smtClean="0">
                <a:latin typeface="+mn-lt"/>
              </a:rPr>
            </a:br>
            <a:r>
              <a:rPr lang="nl-BE" sz="2800" dirty="0" smtClean="0">
                <a:latin typeface="+mn-lt"/>
                <a:sym typeface="Wingdings" pitchFamily="2" charset="2"/>
              </a:rPr>
              <a:t> verticale analyse</a:t>
            </a:r>
            <a:r>
              <a:rPr lang="nl-BE" sz="2800" dirty="0" smtClean="0">
                <a:latin typeface="+mn-lt"/>
              </a:rPr>
              <a:t/>
            </a:r>
            <a:br>
              <a:rPr lang="nl-BE" sz="2800" dirty="0" smtClean="0">
                <a:latin typeface="+mn-lt"/>
              </a:rPr>
            </a:b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xmlns="" val="345725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77" y="729077"/>
            <a:ext cx="7772976" cy="1469353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>. </a:t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endParaRPr lang="nl-BE" dirty="0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Rechthoek 4"/>
          <p:cNvSpPr>
            <a:spLocks noChangeArrowheads="1"/>
          </p:cNvSpPr>
          <p:nvPr/>
        </p:nvSpPr>
        <p:spPr bwMode="auto">
          <a:xfrm>
            <a:off x="6138885" y="6292864"/>
            <a:ext cx="871772" cy="231146"/>
          </a:xfrm>
          <a:prstGeom prst="rect">
            <a:avLst/>
          </a:prstGeom>
          <a:solidFill>
            <a:srgbClr val="FF0000">
              <a:alpha val="41176"/>
            </a:srgbClr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eaLnBrk="1" hangingPunct="1"/>
            <a:endParaRPr lang="nl-BE" altLang="nl-BE"/>
          </a:p>
        </p:txBody>
      </p:sp>
      <p:sp>
        <p:nvSpPr>
          <p:cNvPr id="16389" name="Rechthoek 5"/>
          <p:cNvSpPr>
            <a:spLocks noChangeArrowheads="1"/>
          </p:cNvSpPr>
          <p:nvPr/>
        </p:nvSpPr>
        <p:spPr bwMode="auto">
          <a:xfrm>
            <a:off x="7882429" y="6292864"/>
            <a:ext cx="869851" cy="231146"/>
          </a:xfrm>
          <a:prstGeom prst="rect">
            <a:avLst/>
          </a:prstGeom>
          <a:solidFill>
            <a:srgbClr val="FF0000">
              <a:alpha val="41176"/>
            </a:srgbClr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eaLnBrk="1" hangingPunct="1"/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xmlns="" val="250880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77" y="729077"/>
            <a:ext cx="7772976" cy="1469353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>. </a:t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endParaRPr lang="nl-BE" dirty="0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Rechthoek 4"/>
          <p:cNvSpPr>
            <a:spLocks noChangeArrowheads="1"/>
          </p:cNvSpPr>
          <p:nvPr/>
        </p:nvSpPr>
        <p:spPr bwMode="auto">
          <a:xfrm>
            <a:off x="6138885" y="6292864"/>
            <a:ext cx="871772" cy="231146"/>
          </a:xfrm>
          <a:prstGeom prst="rect">
            <a:avLst/>
          </a:prstGeom>
          <a:solidFill>
            <a:srgbClr val="FF0000">
              <a:alpha val="41176"/>
            </a:srgbClr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eaLnBrk="1" hangingPunct="1"/>
            <a:endParaRPr lang="nl-BE" altLang="nl-BE"/>
          </a:p>
        </p:txBody>
      </p:sp>
      <p:sp>
        <p:nvSpPr>
          <p:cNvPr id="17413" name="Rechthoek 5"/>
          <p:cNvSpPr>
            <a:spLocks noChangeArrowheads="1"/>
          </p:cNvSpPr>
          <p:nvPr/>
        </p:nvSpPr>
        <p:spPr bwMode="auto">
          <a:xfrm>
            <a:off x="7882429" y="6292864"/>
            <a:ext cx="869851" cy="231146"/>
          </a:xfrm>
          <a:prstGeom prst="rect">
            <a:avLst/>
          </a:prstGeom>
          <a:solidFill>
            <a:srgbClr val="FF0000">
              <a:alpha val="41176"/>
            </a:srgbClr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eaLnBrk="1" hangingPunct="1"/>
            <a:endParaRPr lang="nl-BE" altLang="nl-BE"/>
          </a:p>
        </p:txBody>
      </p:sp>
      <p:sp>
        <p:nvSpPr>
          <p:cNvPr id="17414" name="Rechthoek 6"/>
          <p:cNvSpPr>
            <a:spLocks noChangeArrowheads="1"/>
          </p:cNvSpPr>
          <p:nvPr/>
        </p:nvSpPr>
        <p:spPr bwMode="auto">
          <a:xfrm>
            <a:off x="6052476" y="703620"/>
            <a:ext cx="871772" cy="231145"/>
          </a:xfrm>
          <a:prstGeom prst="rect">
            <a:avLst/>
          </a:prstGeom>
          <a:solidFill>
            <a:srgbClr val="FF0000">
              <a:alpha val="41176"/>
            </a:srgbClr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eaLnBrk="1" hangingPunct="1"/>
            <a:endParaRPr lang="nl-BE" altLang="nl-BE"/>
          </a:p>
        </p:txBody>
      </p:sp>
      <p:sp>
        <p:nvSpPr>
          <p:cNvPr id="17415" name="Rechthoek 7"/>
          <p:cNvSpPr>
            <a:spLocks noChangeArrowheads="1"/>
          </p:cNvSpPr>
          <p:nvPr/>
        </p:nvSpPr>
        <p:spPr bwMode="auto">
          <a:xfrm>
            <a:off x="7707690" y="703620"/>
            <a:ext cx="871772" cy="231145"/>
          </a:xfrm>
          <a:prstGeom prst="rect">
            <a:avLst/>
          </a:prstGeom>
          <a:solidFill>
            <a:srgbClr val="FF0000">
              <a:alpha val="41176"/>
            </a:srgbClr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eaLnBrk="1" hangingPunct="1"/>
            <a:endParaRPr lang="nl-BE" altLang="nl-BE"/>
          </a:p>
        </p:txBody>
      </p:sp>
      <p:sp>
        <p:nvSpPr>
          <p:cNvPr id="17416" name="Rechthoek 8"/>
          <p:cNvSpPr>
            <a:spLocks noChangeArrowheads="1"/>
          </p:cNvSpPr>
          <p:nvPr/>
        </p:nvSpPr>
        <p:spPr bwMode="auto">
          <a:xfrm>
            <a:off x="6138885" y="1211733"/>
            <a:ext cx="871772" cy="231146"/>
          </a:xfrm>
          <a:prstGeom prst="rect">
            <a:avLst/>
          </a:prstGeom>
          <a:solidFill>
            <a:srgbClr val="FF0000">
              <a:alpha val="41176"/>
            </a:srgbClr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eaLnBrk="1" hangingPunct="1"/>
            <a:endParaRPr lang="nl-BE" altLang="nl-BE"/>
          </a:p>
        </p:txBody>
      </p:sp>
      <p:sp>
        <p:nvSpPr>
          <p:cNvPr id="17417" name="Rechthoek 9"/>
          <p:cNvSpPr>
            <a:spLocks noChangeArrowheads="1"/>
          </p:cNvSpPr>
          <p:nvPr/>
        </p:nvSpPr>
        <p:spPr bwMode="auto">
          <a:xfrm>
            <a:off x="7882429" y="1211733"/>
            <a:ext cx="869851" cy="231146"/>
          </a:xfrm>
          <a:prstGeom prst="rect">
            <a:avLst/>
          </a:prstGeom>
          <a:solidFill>
            <a:srgbClr val="FF0000">
              <a:alpha val="41176"/>
            </a:srgbClr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eaLnBrk="1" hangingPunct="1"/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xmlns="" val="309460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77" y="729077"/>
            <a:ext cx="7772976" cy="1469353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>. </a:t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endParaRPr lang="nl-BE" dirty="0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Rechthoek 4"/>
          <p:cNvSpPr>
            <a:spLocks noChangeArrowheads="1"/>
          </p:cNvSpPr>
          <p:nvPr/>
        </p:nvSpPr>
        <p:spPr bwMode="auto">
          <a:xfrm>
            <a:off x="6138885" y="6292864"/>
            <a:ext cx="871772" cy="231146"/>
          </a:xfrm>
          <a:prstGeom prst="rect">
            <a:avLst/>
          </a:prstGeom>
          <a:solidFill>
            <a:srgbClr val="FF0000">
              <a:alpha val="41176"/>
            </a:srgbClr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eaLnBrk="1" hangingPunct="1"/>
            <a:endParaRPr lang="nl-BE" altLang="nl-BE"/>
          </a:p>
        </p:txBody>
      </p:sp>
      <p:sp>
        <p:nvSpPr>
          <p:cNvPr id="18437" name="Rechthoek 5"/>
          <p:cNvSpPr>
            <a:spLocks noChangeArrowheads="1"/>
          </p:cNvSpPr>
          <p:nvPr/>
        </p:nvSpPr>
        <p:spPr bwMode="auto">
          <a:xfrm>
            <a:off x="7882429" y="6292864"/>
            <a:ext cx="869851" cy="231146"/>
          </a:xfrm>
          <a:prstGeom prst="rect">
            <a:avLst/>
          </a:prstGeom>
          <a:solidFill>
            <a:srgbClr val="FF0000">
              <a:alpha val="41176"/>
            </a:srgbClr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eaLnBrk="1" hangingPunct="1"/>
            <a:endParaRPr lang="nl-BE" altLang="nl-BE"/>
          </a:p>
        </p:txBody>
      </p:sp>
      <p:sp>
        <p:nvSpPr>
          <p:cNvPr id="18438" name="Rechthoek 6"/>
          <p:cNvSpPr>
            <a:spLocks noChangeArrowheads="1"/>
          </p:cNvSpPr>
          <p:nvPr/>
        </p:nvSpPr>
        <p:spPr bwMode="auto">
          <a:xfrm>
            <a:off x="6052476" y="703620"/>
            <a:ext cx="871772" cy="231145"/>
          </a:xfrm>
          <a:prstGeom prst="rect">
            <a:avLst/>
          </a:prstGeom>
          <a:solidFill>
            <a:srgbClr val="FF0000">
              <a:alpha val="41176"/>
            </a:srgbClr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eaLnBrk="1" hangingPunct="1"/>
            <a:endParaRPr lang="nl-BE" altLang="nl-BE"/>
          </a:p>
        </p:txBody>
      </p:sp>
      <p:sp>
        <p:nvSpPr>
          <p:cNvPr id="18439" name="Rechthoek 7"/>
          <p:cNvSpPr>
            <a:spLocks noChangeArrowheads="1"/>
          </p:cNvSpPr>
          <p:nvPr/>
        </p:nvSpPr>
        <p:spPr bwMode="auto">
          <a:xfrm>
            <a:off x="7707690" y="703620"/>
            <a:ext cx="871772" cy="231145"/>
          </a:xfrm>
          <a:prstGeom prst="rect">
            <a:avLst/>
          </a:prstGeom>
          <a:solidFill>
            <a:srgbClr val="FF0000">
              <a:alpha val="41176"/>
            </a:srgbClr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eaLnBrk="1" hangingPunct="1"/>
            <a:endParaRPr lang="nl-BE" altLang="nl-BE"/>
          </a:p>
        </p:txBody>
      </p:sp>
      <p:sp>
        <p:nvSpPr>
          <p:cNvPr id="18440" name="Rechthoek 8"/>
          <p:cNvSpPr>
            <a:spLocks noChangeArrowheads="1"/>
          </p:cNvSpPr>
          <p:nvPr/>
        </p:nvSpPr>
        <p:spPr bwMode="auto">
          <a:xfrm>
            <a:off x="6138885" y="1211733"/>
            <a:ext cx="871772" cy="231146"/>
          </a:xfrm>
          <a:prstGeom prst="rect">
            <a:avLst/>
          </a:prstGeom>
          <a:solidFill>
            <a:srgbClr val="FF0000">
              <a:alpha val="41176"/>
            </a:srgbClr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eaLnBrk="1" hangingPunct="1"/>
            <a:endParaRPr lang="nl-BE" altLang="nl-BE"/>
          </a:p>
        </p:txBody>
      </p:sp>
      <p:sp>
        <p:nvSpPr>
          <p:cNvPr id="18441" name="Rechthoek 9"/>
          <p:cNvSpPr>
            <a:spLocks noChangeArrowheads="1"/>
          </p:cNvSpPr>
          <p:nvPr/>
        </p:nvSpPr>
        <p:spPr bwMode="auto">
          <a:xfrm>
            <a:off x="7882429" y="1211733"/>
            <a:ext cx="869851" cy="231146"/>
          </a:xfrm>
          <a:prstGeom prst="rect">
            <a:avLst/>
          </a:prstGeom>
          <a:solidFill>
            <a:srgbClr val="FF0000">
              <a:alpha val="41176"/>
            </a:srgbClr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eaLnBrk="1" hangingPunct="1"/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xmlns="" val="233089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77" y="729077"/>
            <a:ext cx="7772976" cy="1469353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>. </a:t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endParaRPr lang="nl-BE" dirty="0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Rechthoek 4"/>
          <p:cNvSpPr>
            <a:spLocks noChangeArrowheads="1"/>
          </p:cNvSpPr>
          <p:nvPr/>
        </p:nvSpPr>
        <p:spPr bwMode="auto">
          <a:xfrm>
            <a:off x="6138885" y="6292864"/>
            <a:ext cx="871772" cy="231146"/>
          </a:xfrm>
          <a:prstGeom prst="rect">
            <a:avLst/>
          </a:prstGeom>
          <a:solidFill>
            <a:srgbClr val="FF0000">
              <a:alpha val="41176"/>
            </a:srgbClr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eaLnBrk="1" hangingPunct="1"/>
            <a:endParaRPr lang="nl-BE" altLang="nl-BE"/>
          </a:p>
        </p:txBody>
      </p:sp>
      <p:sp>
        <p:nvSpPr>
          <p:cNvPr id="19461" name="Rechthoek 5"/>
          <p:cNvSpPr>
            <a:spLocks noChangeArrowheads="1"/>
          </p:cNvSpPr>
          <p:nvPr/>
        </p:nvSpPr>
        <p:spPr bwMode="auto">
          <a:xfrm>
            <a:off x="7882429" y="6292864"/>
            <a:ext cx="869851" cy="231146"/>
          </a:xfrm>
          <a:prstGeom prst="rect">
            <a:avLst/>
          </a:prstGeom>
          <a:solidFill>
            <a:srgbClr val="FF0000">
              <a:alpha val="41176"/>
            </a:srgbClr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eaLnBrk="1" hangingPunct="1"/>
            <a:endParaRPr lang="nl-BE" altLang="nl-BE"/>
          </a:p>
        </p:txBody>
      </p:sp>
      <p:sp>
        <p:nvSpPr>
          <p:cNvPr id="19462" name="Rechthoek 6"/>
          <p:cNvSpPr>
            <a:spLocks noChangeArrowheads="1"/>
          </p:cNvSpPr>
          <p:nvPr/>
        </p:nvSpPr>
        <p:spPr bwMode="auto">
          <a:xfrm>
            <a:off x="6052476" y="703620"/>
            <a:ext cx="871772" cy="231145"/>
          </a:xfrm>
          <a:prstGeom prst="rect">
            <a:avLst/>
          </a:prstGeom>
          <a:solidFill>
            <a:srgbClr val="FF0000">
              <a:alpha val="41176"/>
            </a:srgbClr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eaLnBrk="1" hangingPunct="1"/>
            <a:endParaRPr lang="nl-BE" altLang="nl-BE"/>
          </a:p>
        </p:txBody>
      </p:sp>
      <p:sp>
        <p:nvSpPr>
          <p:cNvPr id="19463" name="Rechthoek 7"/>
          <p:cNvSpPr>
            <a:spLocks noChangeArrowheads="1"/>
          </p:cNvSpPr>
          <p:nvPr/>
        </p:nvSpPr>
        <p:spPr bwMode="auto">
          <a:xfrm>
            <a:off x="7707690" y="703620"/>
            <a:ext cx="871772" cy="231145"/>
          </a:xfrm>
          <a:prstGeom prst="rect">
            <a:avLst/>
          </a:prstGeom>
          <a:solidFill>
            <a:srgbClr val="FF0000">
              <a:alpha val="41176"/>
            </a:srgbClr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eaLnBrk="1" hangingPunct="1"/>
            <a:endParaRPr lang="nl-BE" altLang="nl-BE"/>
          </a:p>
        </p:txBody>
      </p:sp>
      <p:sp>
        <p:nvSpPr>
          <p:cNvPr id="19464" name="Rechthoek 8"/>
          <p:cNvSpPr>
            <a:spLocks noChangeArrowheads="1"/>
          </p:cNvSpPr>
          <p:nvPr/>
        </p:nvSpPr>
        <p:spPr bwMode="auto">
          <a:xfrm>
            <a:off x="6138885" y="1165911"/>
            <a:ext cx="871772" cy="231145"/>
          </a:xfrm>
          <a:prstGeom prst="rect">
            <a:avLst/>
          </a:prstGeom>
          <a:solidFill>
            <a:srgbClr val="FF0000">
              <a:alpha val="41176"/>
            </a:srgbClr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eaLnBrk="1" hangingPunct="1"/>
            <a:endParaRPr lang="nl-BE" altLang="nl-BE"/>
          </a:p>
        </p:txBody>
      </p:sp>
      <p:sp>
        <p:nvSpPr>
          <p:cNvPr id="19465" name="Rechthoek 9"/>
          <p:cNvSpPr>
            <a:spLocks noChangeArrowheads="1"/>
          </p:cNvSpPr>
          <p:nvPr/>
        </p:nvSpPr>
        <p:spPr bwMode="auto">
          <a:xfrm>
            <a:off x="7882429" y="1258573"/>
            <a:ext cx="869851" cy="230127"/>
          </a:xfrm>
          <a:prstGeom prst="rect">
            <a:avLst/>
          </a:prstGeom>
          <a:solidFill>
            <a:srgbClr val="FF0000">
              <a:alpha val="41176"/>
            </a:srgbClr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eaLnBrk="1" hangingPunct="1"/>
            <a:endParaRPr lang="nl-BE" altLang="nl-BE"/>
          </a:p>
        </p:txBody>
      </p:sp>
      <p:sp>
        <p:nvSpPr>
          <p:cNvPr id="19466" name="Rechthoek 10"/>
          <p:cNvSpPr>
            <a:spLocks noChangeArrowheads="1"/>
          </p:cNvSpPr>
          <p:nvPr/>
        </p:nvSpPr>
        <p:spPr bwMode="auto">
          <a:xfrm>
            <a:off x="7968837" y="1027428"/>
            <a:ext cx="871772" cy="231145"/>
          </a:xfrm>
          <a:prstGeom prst="rect">
            <a:avLst/>
          </a:prstGeom>
          <a:solidFill>
            <a:srgbClr val="003399">
              <a:alpha val="41176"/>
            </a:srgbClr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eaLnBrk="1" hangingPunct="1"/>
            <a:endParaRPr lang="nl-BE" altLang="nl-BE"/>
          </a:p>
        </p:txBody>
      </p:sp>
      <p:sp>
        <p:nvSpPr>
          <p:cNvPr id="19467" name="Rechthoek 11"/>
          <p:cNvSpPr>
            <a:spLocks noChangeArrowheads="1"/>
          </p:cNvSpPr>
          <p:nvPr/>
        </p:nvSpPr>
        <p:spPr bwMode="auto">
          <a:xfrm>
            <a:off x="7882429" y="3428491"/>
            <a:ext cx="869851" cy="231145"/>
          </a:xfrm>
          <a:prstGeom prst="rect">
            <a:avLst/>
          </a:prstGeom>
          <a:solidFill>
            <a:srgbClr val="003399">
              <a:alpha val="41176"/>
            </a:srgbClr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eaLnBrk="1" hangingPunct="1"/>
            <a:endParaRPr lang="nl-BE" altLang="nl-BE"/>
          </a:p>
        </p:txBody>
      </p:sp>
      <p:sp>
        <p:nvSpPr>
          <p:cNvPr id="19468" name="Rechthoek 12"/>
          <p:cNvSpPr>
            <a:spLocks noChangeArrowheads="1"/>
          </p:cNvSpPr>
          <p:nvPr/>
        </p:nvSpPr>
        <p:spPr bwMode="auto">
          <a:xfrm>
            <a:off x="6138885" y="3428491"/>
            <a:ext cx="871772" cy="231145"/>
          </a:xfrm>
          <a:prstGeom prst="rect">
            <a:avLst/>
          </a:prstGeom>
          <a:solidFill>
            <a:srgbClr val="003399">
              <a:alpha val="41176"/>
            </a:srgbClr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eaLnBrk="1" hangingPunct="1"/>
            <a:endParaRPr lang="nl-BE" altLang="nl-BE"/>
          </a:p>
        </p:txBody>
      </p:sp>
      <p:sp>
        <p:nvSpPr>
          <p:cNvPr id="19469" name="Rechthoek 13"/>
          <p:cNvSpPr>
            <a:spLocks noChangeArrowheads="1"/>
          </p:cNvSpPr>
          <p:nvPr/>
        </p:nvSpPr>
        <p:spPr bwMode="auto">
          <a:xfrm>
            <a:off x="6138885" y="1027428"/>
            <a:ext cx="871772" cy="231145"/>
          </a:xfrm>
          <a:prstGeom prst="rect">
            <a:avLst/>
          </a:prstGeom>
          <a:solidFill>
            <a:srgbClr val="003399">
              <a:alpha val="41176"/>
            </a:srgbClr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eaLnBrk="1" hangingPunct="1"/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xmlns="" val="151256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76" y="729077"/>
            <a:ext cx="8208887" cy="5436227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r>
              <a:rPr lang="nl-BE" sz="3100" dirty="0" smtClean="0">
                <a:latin typeface="+mn-lt"/>
              </a:rPr>
              <a:t>Besluit 2: </a:t>
            </a:r>
            <a:br>
              <a:rPr lang="nl-BE" sz="3100" dirty="0" smtClean="0">
                <a:latin typeface="+mn-lt"/>
              </a:rPr>
            </a:br>
            <a:r>
              <a:rPr lang="nl-BE" sz="3100" dirty="0" smtClean="0">
                <a:latin typeface="+mn-lt"/>
              </a:rPr>
              <a:t>- welke grote verschillen vallen op tegenover het vorige boekjaar? </a:t>
            </a:r>
            <a:br>
              <a:rPr lang="nl-BE" sz="3100" dirty="0" smtClean="0">
                <a:latin typeface="+mn-lt"/>
              </a:rPr>
            </a:br>
            <a:r>
              <a:rPr lang="nl-BE" sz="3100" dirty="0" smtClean="0">
                <a:latin typeface="+mn-lt"/>
                <a:sym typeface="Wingdings" pitchFamily="2" charset="2"/>
              </a:rPr>
              <a:t> horizontale analyse</a:t>
            </a:r>
            <a:r>
              <a:rPr lang="nl-BE" sz="3100" dirty="0" smtClean="0">
                <a:latin typeface="+mn-lt"/>
              </a:rPr>
              <a:t/>
            </a:r>
            <a:br>
              <a:rPr lang="nl-BE" sz="3100" dirty="0" smtClean="0">
                <a:latin typeface="+mn-lt"/>
              </a:rPr>
            </a:b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xmlns="" val="279583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"/>
          <p:cNvSpPr>
            <a:spLocks noGrp="1"/>
          </p:cNvSpPr>
          <p:nvPr>
            <p:ph type="ctrTitle"/>
          </p:nvPr>
        </p:nvSpPr>
        <p:spPr>
          <a:xfrm>
            <a:off x="611560" y="1484784"/>
            <a:ext cx="8064896" cy="3816424"/>
          </a:xfrm>
        </p:spPr>
        <p:txBody>
          <a:bodyPr>
            <a:noAutofit/>
          </a:bodyPr>
          <a:lstStyle/>
          <a:p>
            <a:pPr algn="l"/>
            <a:r>
              <a:rPr lang="nl-BE" altLang="nl-BE" sz="2800" b="1" dirty="0" smtClean="0">
                <a:latin typeface="+mn-lt"/>
              </a:rPr>
              <a:t>Doelstelling</a:t>
            </a:r>
            <a:r>
              <a:rPr lang="nl-BE" altLang="nl-BE" sz="2800" dirty="0" smtClean="0">
                <a:latin typeface="+mn-lt"/>
              </a:rPr>
              <a:t>: hoe schat je als vennoot de financiële situatie van een coöperatie in?</a:t>
            </a:r>
            <a:br>
              <a:rPr lang="nl-BE" altLang="nl-BE" sz="2800" dirty="0" smtClean="0">
                <a:latin typeface="+mn-lt"/>
              </a:rPr>
            </a:br>
            <a:r>
              <a:rPr lang="nl-BE" altLang="nl-BE" sz="2800" dirty="0" smtClean="0">
                <a:latin typeface="+mn-lt"/>
              </a:rPr>
              <a:t>(als wakkere maar financieel ongeschoolde burger)</a:t>
            </a:r>
            <a:br>
              <a:rPr lang="nl-BE" altLang="nl-BE" sz="2800" dirty="0" smtClean="0">
                <a:latin typeface="+mn-lt"/>
              </a:rPr>
            </a:br>
            <a:r>
              <a:rPr lang="nl-BE" altLang="nl-BE" sz="2800" dirty="0" smtClean="0">
                <a:latin typeface="+mn-lt"/>
              </a:rPr>
              <a:t/>
            </a:r>
            <a:br>
              <a:rPr lang="nl-BE" altLang="nl-BE" sz="2800" dirty="0" smtClean="0">
                <a:latin typeface="+mn-lt"/>
              </a:rPr>
            </a:br>
            <a:r>
              <a:rPr lang="nl-BE" altLang="nl-BE" sz="2800" dirty="0" smtClean="0">
                <a:latin typeface="+mn-lt"/>
              </a:rPr>
              <a:t>EEN PAAR KAPSTOKKEN</a:t>
            </a:r>
            <a:br>
              <a:rPr lang="nl-BE" altLang="nl-BE" sz="2800" dirty="0" smtClean="0">
                <a:latin typeface="+mn-lt"/>
              </a:rPr>
            </a:br>
            <a:r>
              <a:rPr lang="nl-BE" altLang="nl-BE" sz="2800" dirty="0" smtClean="0">
                <a:latin typeface="+mn-lt"/>
              </a:rPr>
              <a:t>(maar lang niet volledig)</a:t>
            </a:r>
          </a:p>
        </p:txBody>
      </p:sp>
    </p:spTree>
    <p:extLst>
      <p:ext uri="{BB962C8B-B14F-4D97-AF65-F5344CB8AC3E}">
        <p14:creationId xmlns:p14="http://schemas.microsoft.com/office/powerpoint/2010/main" xmlns="" val="418638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77" y="729077"/>
            <a:ext cx="7772976" cy="146935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> </a:t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endParaRPr lang="nl-BE" dirty="0"/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88169"/>
            <a:ext cx="4739058" cy="5477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44669" y="149685"/>
            <a:ext cx="4299331" cy="5588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64952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8424911" cy="6300323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nl-BE" sz="3100" dirty="0" smtClean="0">
                <a:latin typeface="+mn-lt"/>
              </a:rPr>
              <a:t>De </a:t>
            </a:r>
            <a:r>
              <a:rPr lang="nl-BE" sz="3100" b="1" dirty="0" smtClean="0">
                <a:latin typeface="+mn-lt"/>
              </a:rPr>
              <a:t>balans</a:t>
            </a:r>
            <a:r>
              <a:rPr lang="nl-BE" sz="3100" dirty="0" smtClean="0">
                <a:latin typeface="+mn-lt"/>
              </a:rPr>
              <a:t> geeft aan:</a:t>
            </a:r>
            <a:br>
              <a:rPr lang="nl-BE" sz="3100" dirty="0" smtClean="0">
                <a:latin typeface="+mn-lt"/>
              </a:rPr>
            </a:br>
            <a:r>
              <a:rPr lang="nl-BE" sz="3100" dirty="0" smtClean="0">
                <a:latin typeface="+mn-lt"/>
              </a:rPr>
              <a:t>- Wat de bezittingen van een onderneming zijn </a:t>
            </a:r>
            <a:br>
              <a:rPr lang="nl-BE" sz="3100" dirty="0" smtClean="0">
                <a:latin typeface="+mn-lt"/>
              </a:rPr>
            </a:br>
            <a:r>
              <a:rPr lang="nl-BE" sz="3100" dirty="0" smtClean="0">
                <a:latin typeface="+mn-lt"/>
              </a:rPr>
              <a:t>- Hoe die bezittingen gefinancierd wordt. </a:t>
            </a:r>
            <a:br>
              <a:rPr lang="nl-BE" sz="3100" dirty="0" smtClean="0">
                <a:latin typeface="+mn-lt"/>
              </a:rPr>
            </a:br>
            <a:r>
              <a:rPr lang="nl-BE" sz="3100" dirty="0" smtClean="0">
                <a:latin typeface="+mn-lt"/>
              </a:rPr>
              <a:t/>
            </a:r>
            <a:br>
              <a:rPr lang="nl-BE" sz="3100" dirty="0" smtClean="0">
                <a:latin typeface="+mn-lt"/>
              </a:rPr>
            </a:br>
            <a:r>
              <a:rPr lang="nl-BE" sz="3100" dirty="0" smtClean="0">
                <a:latin typeface="+mn-lt"/>
              </a:rPr>
              <a:t>De balans is eerder een foto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xmlns="" val="250929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52869" y="-496912"/>
            <a:ext cx="8491131" cy="1873603"/>
          </a:xfrm>
        </p:spPr>
        <p:txBody>
          <a:bodyPr>
            <a:normAutofit/>
          </a:bodyPr>
          <a:lstStyle/>
          <a:p>
            <a:pPr eaLnBrk="1" hangingPunct="1"/>
            <a:r>
              <a:rPr lang="fr-BE" altLang="nl-BE" sz="32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DE BALANS: SOLVABILITEIT </a:t>
            </a:r>
            <a:endParaRPr lang="en-GB" altLang="nl-BE" sz="3200" dirty="0" smtClean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959882" y="1408295"/>
            <a:ext cx="4149598" cy="5097587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nl-NL" altLang="nl-BE" b="1" dirty="0" smtClean="0">
                <a:solidFill>
                  <a:srgbClr val="003399"/>
                </a:solidFill>
              </a:rPr>
              <a:t> </a:t>
            </a:r>
            <a:r>
              <a:rPr lang="nl-NL" altLang="nl-BE" sz="2400" b="1" dirty="0" smtClean="0"/>
              <a:t>PASSIVA</a:t>
            </a:r>
          </a:p>
          <a:p>
            <a:pPr lvl="1" eaLnBrk="1" hangingPunct="1">
              <a:buFontTx/>
              <a:buNone/>
            </a:pPr>
            <a:r>
              <a:rPr lang="nl-NL" altLang="nl-BE" b="1" dirty="0" smtClean="0"/>
              <a:t>EIGEN VERMOGEN</a:t>
            </a:r>
          </a:p>
          <a:p>
            <a:pPr lvl="2" eaLnBrk="1" hangingPunct="1"/>
            <a:r>
              <a:rPr lang="nl-NL" altLang="nl-BE" sz="2400" dirty="0" smtClean="0"/>
              <a:t>(start)kapitaal       </a:t>
            </a:r>
          </a:p>
          <a:p>
            <a:pPr lvl="2" eaLnBrk="1" hangingPunct="1"/>
            <a:r>
              <a:rPr lang="nl-NL" altLang="nl-BE" sz="2400" dirty="0" smtClean="0"/>
              <a:t>opgebouwde reserves</a:t>
            </a:r>
          </a:p>
          <a:p>
            <a:pPr lvl="1" eaLnBrk="1" hangingPunct="1">
              <a:buFontTx/>
              <a:buNone/>
            </a:pPr>
            <a:r>
              <a:rPr lang="nl-NL" altLang="nl-BE" b="1" dirty="0" smtClean="0"/>
              <a:t>VREEMD VERMOGEN</a:t>
            </a:r>
          </a:p>
          <a:p>
            <a:pPr lvl="2" eaLnBrk="1" hangingPunct="1"/>
            <a:r>
              <a:rPr lang="nl-NL" altLang="nl-BE" sz="2400" dirty="0" smtClean="0"/>
              <a:t>schulden &gt; 1 jaar</a:t>
            </a:r>
          </a:p>
          <a:p>
            <a:pPr lvl="2" eaLnBrk="1" hangingPunct="1">
              <a:buFontTx/>
              <a:buNone/>
            </a:pPr>
            <a:r>
              <a:rPr lang="nl-NL" altLang="nl-BE" sz="2400" dirty="0" smtClean="0"/>
              <a:t>   - investeringskrediet</a:t>
            </a:r>
          </a:p>
          <a:p>
            <a:pPr lvl="2" eaLnBrk="1" hangingPunct="1"/>
            <a:r>
              <a:rPr lang="nl-NL" altLang="nl-BE" sz="2400" dirty="0" smtClean="0"/>
              <a:t>schulden &lt; 1 jaar</a:t>
            </a:r>
          </a:p>
          <a:p>
            <a:pPr lvl="2" eaLnBrk="1" hangingPunct="1">
              <a:buFontTx/>
              <a:buNone/>
            </a:pPr>
            <a:r>
              <a:rPr lang="nl-NL" altLang="nl-BE" sz="2400" dirty="0" smtClean="0"/>
              <a:t>   - kaskrediet</a:t>
            </a:r>
          </a:p>
          <a:p>
            <a:pPr lvl="2" eaLnBrk="1" hangingPunct="1">
              <a:buFontTx/>
              <a:buNone/>
            </a:pPr>
            <a:r>
              <a:rPr lang="nl-NL" altLang="nl-BE" sz="2400" dirty="0"/>
              <a:t> </a:t>
            </a:r>
            <a:r>
              <a:rPr lang="nl-NL" altLang="nl-BE" sz="2400" dirty="0" smtClean="0"/>
              <a:t>  - fiscus/RSZ/ …</a:t>
            </a:r>
          </a:p>
          <a:p>
            <a:pPr lvl="2" eaLnBrk="1" hangingPunct="1">
              <a:buFontTx/>
              <a:buNone/>
            </a:pPr>
            <a:r>
              <a:rPr lang="nl-NL" altLang="nl-BE" sz="2400" dirty="0"/>
              <a:t> </a:t>
            </a:r>
            <a:r>
              <a:rPr lang="nl-NL" altLang="nl-BE" sz="2400" dirty="0" smtClean="0"/>
              <a:t>  - leveranciers</a:t>
            </a:r>
          </a:p>
        </p:txBody>
      </p:sp>
      <p:sp>
        <p:nvSpPr>
          <p:cNvPr id="23557" name="Rechthoek 4"/>
          <p:cNvSpPr>
            <a:spLocks noChangeArrowheads="1"/>
          </p:cNvSpPr>
          <p:nvPr/>
        </p:nvSpPr>
        <p:spPr bwMode="auto">
          <a:xfrm>
            <a:off x="251521" y="1484784"/>
            <a:ext cx="4032448" cy="4955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eaLnBrk="1" hangingPunct="1"/>
            <a:r>
              <a:rPr lang="nl-NL" altLang="nl-BE" b="1" dirty="0">
                <a:latin typeface="+mn-lt"/>
              </a:rPr>
              <a:t>ACTIVA</a:t>
            </a:r>
          </a:p>
          <a:p>
            <a:pPr lvl="1" eaLnBrk="1" hangingPunct="1"/>
            <a:r>
              <a:rPr lang="nl-NL" altLang="nl-BE" b="1" dirty="0">
                <a:latin typeface="+mn-lt"/>
              </a:rPr>
              <a:t>VASTE ACTIVA</a:t>
            </a:r>
          </a:p>
          <a:p>
            <a:pPr lvl="2" eaLnBrk="1" hangingPunct="1"/>
            <a:r>
              <a:rPr lang="nl-NL" altLang="nl-BE" dirty="0">
                <a:latin typeface="+mn-lt"/>
              </a:rPr>
              <a:t>- Materiële (gebouwen)</a:t>
            </a:r>
          </a:p>
          <a:p>
            <a:pPr lvl="2" eaLnBrk="1" hangingPunct="1"/>
            <a:r>
              <a:rPr lang="nl-NL" altLang="nl-BE" dirty="0">
                <a:latin typeface="+mn-lt"/>
              </a:rPr>
              <a:t>- Immateriële (merken)</a:t>
            </a:r>
          </a:p>
          <a:p>
            <a:pPr lvl="2" eaLnBrk="1" hangingPunct="1"/>
            <a:r>
              <a:rPr lang="nl-NL" altLang="nl-BE" dirty="0">
                <a:latin typeface="+mn-lt"/>
              </a:rPr>
              <a:t>- Financiële (aandelen)</a:t>
            </a:r>
          </a:p>
          <a:p>
            <a:pPr lvl="1" eaLnBrk="1" hangingPunct="1"/>
            <a:r>
              <a:rPr lang="nl-NL" altLang="nl-BE" b="1" dirty="0">
                <a:latin typeface="+mn-lt"/>
              </a:rPr>
              <a:t>VLOTTENDE ACTIVA</a:t>
            </a:r>
          </a:p>
          <a:p>
            <a:pPr lvl="2" eaLnBrk="1" hangingPunct="1">
              <a:buFontTx/>
              <a:buChar char="-"/>
            </a:pPr>
            <a:r>
              <a:rPr lang="nl-NL" altLang="nl-BE" dirty="0" smtClean="0">
                <a:latin typeface="+mn-lt"/>
              </a:rPr>
              <a:t> Voorraden</a:t>
            </a:r>
            <a:endParaRPr lang="nl-NL" altLang="nl-BE" dirty="0">
              <a:latin typeface="+mn-lt"/>
            </a:endParaRPr>
          </a:p>
          <a:p>
            <a:pPr lvl="2" eaLnBrk="1" hangingPunct="1"/>
            <a:r>
              <a:rPr lang="nl-NL" altLang="nl-BE" dirty="0">
                <a:latin typeface="+mn-lt"/>
              </a:rPr>
              <a:t>- klantentegoeden</a:t>
            </a:r>
          </a:p>
          <a:p>
            <a:pPr lvl="2" eaLnBrk="1" hangingPunct="1"/>
            <a:r>
              <a:rPr lang="nl-NL" altLang="nl-BE" dirty="0">
                <a:latin typeface="+mn-lt"/>
              </a:rPr>
              <a:t>- andere tegoeden</a:t>
            </a:r>
          </a:p>
          <a:p>
            <a:pPr lvl="2" eaLnBrk="1" hangingPunct="1">
              <a:buFontTx/>
              <a:buChar char="-"/>
            </a:pPr>
            <a:r>
              <a:rPr lang="nl-NL" altLang="nl-BE" dirty="0" smtClean="0">
                <a:latin typeface="+mn-lt"/>
              </a:rPr>
              <a:t> Liquiditeiten</a:t>
            </a:r>
            <a:endParaRPr lang="nl-NL" altLang="nl-BE" dirty="0">
              <a:latin typeface="+mn-lt"/>
            </a:endParaRPr>
          </a:p>
          <a:p>
            <a:pPr lvl="2" eaLnBrk="1" hangingPunct="1">
              <a:buFontTx/>
              <a:buChar char="-"/>
            </a:pPr>
            <a:endParaRPr lang="nl-NL" altLang="nl-BE" dirty="0">
              <a:latin typeface="+mn-lt"/>
            </a:endParaRPr>
          </a:p>
          <a:p>
            <a:pPr lvl="2" eaLnBrk="1" hangingPunct="1"/>
            <a:endParaRPr lang="nl-NL" altLang="nl-BE" sz="2800" dirty="0">
              <a:solidFill>
                <a:srgbClr val="003399"/>
              </a:solidFill>
            </a:endParaRPr>
          </a:p>
          <a:p>
            <a:pPr lvl="2" eaLnBrk="1" hangingPunct="1"/>
            <a:endParaRPr lang="nl-NL" altLang="nl-BE" dirty="0"/>
          </a:p>
        </p:txBody>
      </p:sp>
      <p:cxnSp>
        <p:nvCxnSpPr>
          <p:cNvPr id="23559" name="Rechte verbindingslijn 7"/>
          <p:cNvCxnSpPr>
            <a:cxnSpLocks noChangeShapeType="1"/>
          </p:cNvCxnSpPr>
          <p:nvPr/>
        </p:nvCxnSpPr>
        <p:spPr bwMode="auto">
          <a:xfrm rot="5400000">
            <a:off x="2111702" y="3874994"/>
            <a:ext cx="4926355" cy="192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xmlns="" val="22283955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77" y="729077"/>
            <a:ext cx="7772976" cy="146935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> </a:t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endParaRPr lang="nl-BE" dirty="0"/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88169"/>
            <a:ext cx="4739058" cy="5477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44669" y="149685"/>
            <a:ext cx="4299331" cy="5588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1" name="Rechthoek 12"/>
          <p:cNvSpPr>
            <a:spLocks noChangeArrowheads="1"/>
          </p:cNvSpPr>
          <p:nvPr/>
        </p:nvSpPr>
        <p:spPr bwMode="auto">
          <a:xfrm>
            <a:off x="3788559" y="750460"/>
            <a:ext cx="871772" cy="231145"/>
          </a:xfrm>
          <a:prstGeom prst="rect">
            <a:avLst/>
          </a:prstGeom>
          <a:solidFill>
            <a:srgbClr val="003399">
              <a:alpha val="41176"/>
            </a:srgbClr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eaLnBrk="1" hangingPunct="1"/>
            <a:endParaRPr lang="nl-BE" altLang="nl-BE"/>
          </a:p>
        </p:txBody>
      </p:sp>
      <p:sp>
        <p:nvSpPr>
          <p:cNvPr id="24582" name="Rechthoek 12"/>
          <p:cNvSpPr>
            <a:spLocks noChangeArrowheads="1"/>
          </p:cNvSpPr>
          <p:nvPr/>
        </p:nvSpPr>
        <p:spPr bwMode="auto">
          <a:xfrm>
            <a:off x="3788559" y="888944"/>
            <a:ext cx="871772" cy="317698"/>
          </a:xfrm>
          <a:prstGeom prst="rect">
            <a:avLst/>
          </a:prstGeom>
          <a:solidFill>
            <a:srgbClr val="003399">
              <a:alpha val="41176"/>
            </a:srgbClr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eaLnBrk="1" hangingPunct="1"/>
            <a:endParaRPr lang="nl-BE" altLang="nl-BE"/>
          </a:p>
        </p:txBody>
      </p:sp>
      <p:sp>
        <p:nvSpPr>
          <p:cNvPr id="24583" name="Rechthoek 12"/>
          <p:cNvSpPr>
            <a:spLocks noChangeArrowheads="1"/>
          </p:cNvSpPr>
          <p:nvPr/>
        </p:nvSpPr>
        <p:spPr bwMode="auto">
          <a:xfrm>
            <a:off x="3874967" y="4952830"/>
            <a:ext cx="871772" cy="318717"/>
          </a:xfrm>
          <a:prstGeom prst="rect">
            <a:avLst/>
          </a:prstGeom>
          <a:solidFill>
            <a:srgbClr val="003399">
              <a:alpha val="41176"/>
            </a:srgbClr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eaLnBrk="1" hangingPunct="1"/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xmlns="" val="2540505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965862" y="-524405"/>
            <a:ext cx="7918911" cy="1873604"/>
          </a:xfrm>
        </p:spPr>
        <p:txBody>
          <a:bodyPr/>
          <a:lstStyle/>
          <a:p>
            <a:pPr eaLnBrk="1" hangingPunct="1"/>
            <a:r>
              <a:rPr lang="en-GB" altLang="nl-BE" sz="32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DE BALANS: SOLVABILITEIT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3568" y="1844824"/>
            <a:ext cx="7992888" cy="3240360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defRPr/>
            </a:pPr>
            <a:r>
              <a:rPr lang="nl-BE" sz="4000" b="1" dirty="0" smtClean="0"/>
              <a:t>Gezondheidscheck lange termijn</a:t>
            </a:r>
          </a:p>
          <a:p>
            <a:pPr eaLnBrk="1" hangingPunct="1">
              <a:defRPr/>
            </a:pPr>
            <a:endParaRPr lang="nl-BE" sz="4000" dirty="0" smtClean="0"/>
          </a:p>
          <a:p>
            <a:pPr eaLnBrk="1" hangingPunct="1">
              <a:defRPr/>
            </a:pPr>
            <a:r>
              <a:rPr lang="nl-BE" sz="4000" dirty="0" smtClean="0"/>
              <a:t>In hoeverre kan een organisatie de financiële verplichtingen (betalingen) aan verschaffers van vreemd vermogen (leningen) nakomen ?</a:t>
            </a:r>
          </a:p>
          <a:p>
            <a:pPr eaLnBrk="1" hangingPunct="1">
              <a:buFontTx/>
              <a:buNone/>
              <a:defRPr/>
            </a:pPr>
            <a:endParaRPr lang="nl-BE" sz="4000" dirty="0" smtClean="0"/>
          </a:p>
          <a:p>
            <a:pPr eaLnBrk="1" hangingPunct="1">
              <a:defRPr/>
            </a:pPr>
            <a:r>
              <a:rPr lang="nl-BE" sz="4000" dirty="0" smtClean="0"/>
              <a:t>Verhouding eigen vermogen/balanstotaal</a:t>
            </a:r>
          </a:p>
          <a:p>
            <a:pPr eaLnBrk="1" hangingPunct="1">
              <a:defRPr/>
            </a:pPr>
            <a:endParaRPr lang="nl-BE" sz="3600" b="1" dirty="0" smtClean="0">
              <a:solidFill>
                <a:srgbClr val="003399"/>
              </a:solidFill>
            </a:endParaRPr>
          </a:p>
          <a:p>
            <a:pPr eaLnBrk="1" hangingPunct="1">
              <a:defRPr/>
            </a:pPr>
            <a:endParaRPr lang="nl-BE" sz="3600" b="1" dirty="0" smtClean="0">
              <a:solidFill>
                <a:srgbClr val="003399"/>
              </a:solidFill>
            </a:endParaRPr>
          </a:p>
          <a:p>
            <a:pPr marL="0" indent="0" eaLnBrk="1" hangingPunct="1">
              <a:buNone/>
              <a:defRPr/>
            </a:pPr>
            <a:endParaRPr lang="nl-BE" sz="3600" b="1" dirty="0" smtClean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11129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77" y="729077"/>
            <a:ext cx="7772976" cy="146935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> </a:t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endParaRPr lang="nl-BE" dirty="0"/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88169"/>
            <a:ext cx="4739058" cy="5477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44669" y="149685"/>
            <a:ext cx="4299331" cy="5588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9" name="Rechthoek 7"/>
          <p:cNvSpPr>
            <a:spLocks noChangeArrowheads="1"/>
          </p:cNvSpPr>
          <p:nvPr/>
        </p:nvSpPr>
        <p:spPr bwMode="auto">
          <a:xfrm>
            <a:off x="8272229" y="426653"/>
            <a:ext cx="871772" cy="231145"/>
          </a:xfrm>
          <a:prstGeom prst="rect">
            <a:avLst/>
          </a:prstGeom>
          <a:solidFill>
            <a:srgbClr val="FF0000">
              <a:alpha val="41176"/>
            </a:srgbClr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eaLnBrk="1" hangingPunct="1"/>
            <a:endParaRPr lang="nl-BE" altLang="nl-BE"/>
          </a:p>
        </p:txBody>
      </p:sp>
      <p:sp>
        <p:nvSpPr>
          <p:cNvPr id="26630" name="Rechthoek 7"/>
          <p:cNvSpPr>
            <a:spLocks noChangeArrowheads="1"/>
          </p:cNvSpPr>
          <p:nvPr/>
        </p:nvSpPr>
        <p:spPr bwMode="auto">
          <a:xfrm>
            <a:off x="8272229" y="5553605"/>
            <a:ext cx="871772" cy="231146"/>
          </a:xfrm>
          <a:prstGeom prst="rect">
            <a:avLst/>
          </a:prstGeom>
          <a:solidFill>
            <a:srgbClr val="FF0000">
              <a:alpha val="41176"/>
            </a:srgbClr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eaLnBrk="1" hangingPunct="1"/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xmlns="" val="124000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965862" y="-524405"/>
            <a:ext cx="7918911" cy="1873604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nl-BE" sz="32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DE BALANS: DE LIQUIDITEIT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552" y="1628800"/>
            <a:ext cx="8354146" cy="4464496"/>
          </a:xfrm>
        </p:spPr>
        <p:txBody>
          <a:bodyPr>
            <a:normAutofit/>
          </a:bodyPr>
          <a:lstStyle/>
          <a:p>
            <a:pPr eaLnBrk="1" hangingPunct="1"/>
            <a:r>
              <a:rPr lang="nl-NL" altLang="nl-BE" dirty="0" smtClean="0"/>
              <a:t>De mate waarin de organisatie in staat is om haar betalingsverplichtingen op korte termijn na te komen</a:t>
            </a:r>
            <a:endParaRPr lang="nl-BE" altLang="nl-BE" dirty="0" smtClean="0"/>
          </a:p>
          <a:p>
            <a:pPr eaLnBrk="1" hangingPunct="1"/>
            <a:r>
              <a:rPr lang="nl-BE" altLang="nl-BE" dirty="0" smtClean="0"/>
              <a:t>Peilt naar de financiële gezondheid op korte termijn</a:t>
            </a:r>
          </a:p>
          <a:p>
            <a:pPr eaLnBrk="1" hangingPunct="1"/>
            <a:r>
              <a:rPr lang="nl-BE" altLang="nl-BE" dirty="0" smtClean="0"/>
              <a:t>Mogelijk nog belangrijker dan solvabiliteit</a:t>
            </a:r>
          </a:p>
          <a:p>
            <a:pPr eaLnBrk="1" hangingPunct="1"/>
            <a:r>
              <a:rPr lang="nl-BE" altLang="nl-BE" dirty="0" smtClean="0"/>
              <a:t>2 soorten: </a:t>
            </a:r>
            <a:r>
              <a:rPr lang="nl-BE" altLang="nl-BE" dirty="0" err="1" smtClean="0"/>
              <a:t>current</a:t>
            </a:r>
            <a:r>
              <a:rPr lang="nl-BE" altLang="nl-BE" dirty="0" smtClean="0"/>
              <a:t> ratio en </a:t>
            </a:r>
            <a:r>
              <a:rPr lang="nl-BE" altLang="nl-BE" dirty="0" err="1" smtClean="0"/>
              <a:t>quick</a:t>
            </a:r>
            <a:r>
              <a:rPr lang="nl-BE" altLang="nl-BE" dirty="0" smtClean="0"/>
              <a:t> ratio</a:t>
            </a:r>
          </a:p>
          <a:p>
            <a:pPr marL="0" indent="0" eaLnBrk="1" hangingPunct="1">
              <a:buNone/>
            </a:pPr>
            <a:endParaRPr lang="nl-BE" altLang="nl-BE" dirty="0" smtClean="0"/>
          </a:p>
          <a:p>
            <a:pPr eaLnBrk="1" hangingPunct="1">
              <a:buFontTx/>
              <a:buNone/>
            </a:pPr>
            <a:r>
              <a:rPr lang="nl-BE" altLang="nl-BE" dirty="0" smtClean="0">
                <a:sym typeface="Wingdings" pitchFamily="2" charset="2"/>
              </a:rPr>
              <a:t> 2 ratio’s berekenen indien er voorraden zijn.</a:t>
            </a:r>
            <a:endParaRPr lang="nl-BE" altLang="nl-BE" dirty="0" smtClean="0"/>
          </a:p>
        </p:txBody>
      </p:sp>
    </p:spTree>
    <p:extLst>
      <p:ext uri="{BB962C8B-B14F-4D97-AF65-F5344CB8AC3E}">
        <p14:creationId xmlns:p14="http://schemas.microsoft.com/office/powerpoint/2010/main" xmlns="" val="42069270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77" y="729077"/>
            <a:ext cx="7772976" cy="146935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> </a:t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endParaRPr lang="nl-BE" dirty="0"/>
          </a:p>
        </p:txBody>
      </p:sp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88169"/>
            <a:ext cx="4739058" cy="5477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44669" y="149685"/>
            <a:ext cx="4299331" cy="5588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7" name="Rechthoek 7"/>
          <p:cNvSpPr>
            <a:spLocks noChangeArrowheads="1"/>
          </p:cNvSpPr>
          <p:nvPr/>
        </p:nvSpPr>
        <p:spPr bwMode="auto">
          <a:xfrm>
            <a:off x="3788559" y="2967218"/>
            <a:ext cx="871772" cy="231146"/>
          </a:xfrm>
          <a:prstGeom prst="rect">
            <a:avLst/>
          </a:prstGeom>
          <a:solidFill>
            <a:srgbClr val="FF0000">
              <a:alpha val="41176"/>
            </a:srgbClr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eaLnBrk="1" hangingPunct="1"/>
            <a:endParaRPr lang="nl-BE" altLang="nl-BE"/>
          </a:p>
        </p:txBody>
      </p:sp>
      <p:sp>
        <p:nvSpPr>
          <p:cNvPr id="28678" name="Rechthoek 7"/>
          <p:cNvSpPr>
            <a:spLocks noChangeArrowheads="1"/>
          </p:cNvSpPr>
          <p:nvPr/>
        </p:nvSpPr>
        <p:spPr bwMode="auto">
          <a:xfrm>
            <a:off x="8272229" y="2967218"/>
            <a:ext cx="871772" cy="231146"/>
          </a:xfrm>
          <a:prstGeom prst="rect">
            <a:avLst/>
          </a:prstGeom>
          <a:solidFill>
            <a:srgbClr val="FF0000">
              <a:alpha val="41176"/>
            </a:srgbClr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eaLnBrk="1" hangingPunct="1"/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xmlns="" val="330938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77" y="729077"/>
            <a:ext cx="7772976" cy="146935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> </a:t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endParaRPr lang="nl-BE" dirty="0"/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88169"/>
            <a:ext cx="4739058" cy="5477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44669" y="149685"/>
            <a:ext cx="4299331" cy="5588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1" name="Rechthoek 7"/>
          <p:cNvSpPr>
            <a:spLocks noChangeArrowheads="1"/>
          </p:cNvSpPr>
          <p:nvPr/>
        </p:nvSpPr>
        <p:spPr bwMode="auto">
          <a:xfrm>
            <a:off x="3788559" y="2967218"/>
            <a:ext cx="871772" cy="231146"/>
          </a:xfrm>
          <a:prstGeom prst="rect">
            <a:avLst/>
          </a:prstGeom>
          <a:solidFill>
            <a:srgbClr val="FF0000">
              <a:alpha val="41176"/>
            </a:srgbClr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eaLnBrk="1" hangingPunct="1"/>
            <a:endParaRPr lang="nl-BE" altLang="nl-BE"/>
          </a:p>
        </p:txBody>
      </p:sp>
      <p:sp>
        <p:nvSpPr>
          <p:cNvPr id="29702" name="Rechthoek 7"/>
          <p:cNvSpPr>
            <a:spLocks noChangeArrowheads="1"/>
          </p:cNvSpPr>
          <p:nvPr/>
        </p:nvSpPr>
        <p:spPr bwMode="auto">
          <a:xfrm>
            <a:off x="8272229" y="2967218"/>
            <a:ext cx="871772" cy="231146"/>
          </a:xfrm>
          <a:prstGeom prst="rect">
            <a:avLst/>
          </a:prstGeom>
          <a:solidFill>
            <a:srgbClr val="FF0000">
              <a:alpha val="41176"/>
            </a:srgbClr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eaLnBrk="1" hangingPunct="1"/>
            <a:endParaRPr lang="nl-BE" altLang="nl-BE"/>
          </a:p>
        </p:txBody>
      </p:sp>
      <p:sp>
        <p:nvSpPr>
          <p:cNvPr id="29703" name="Rechthoek 12"/>
          <p:cNvSpPr>
            <a:spLocks noChangeArrowheads="1"/>
          </p:cNvSpPr>
          <p:nvPr/>
        </p:nvSpPr>
        <p:spPr bwMode="auto">
          <a:xfrm>
            <a:off x="3874967" y="3428491"/>
            <a:ext cx="871772" cy="231145"/>
          </a:xfrm>
          <a:prstGeom prst="rect">
            <a:avLst/>
          </a:prstGeom>
          <a:solidFill>
            <a:srgbClr val="003399">
              <a:alpha val="41176"/>
            </a:srgbClr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eaLnBrk="1" hangingPunct="1"/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xmlns="" val="301964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-387424"/>
            <a:ext cx="7916992" cy="1873604"/>
          </a:xfrm>
        </p:spPr>
        <p:txBody>
          <a:bodyPr/>
          <a:lstStyle/>
          <a:p>
            <a:pPr eaLnBrk="1" hangingPunct="1"/>
            <a:r>
              <a:rPr lang="en-GB" altLang="nl-BE" sz="32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DE BALANS: DE LIQUIDITEIT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552" y="1556792"/>
            <a:ext cx="8352928" cy="4536504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nl-BE" altLang="nl-BE" b="1" dirty="0" err="1" smtClean="0"/>
              <a:t>Current</a:t>
            </a:r>
            <a:r>
              <a:rPr lang="nl-BE" altLang="nl-BE" b="1" dirty="0" smtClean="0"/>
              <a:t> Ratio: berekenen klantenkrediet </a:t>
            </a:r>
          </a:p>
          <a:p>
            <a:pPr marL="0" indent="0" eaLnBrk="1" hangingPunct="1">
              <a:buFontTx/>
              <a:buNone/>
            </a:pPr>
            <a:r>
              <a:rPr lang="nl-BE" altLang="nl-BE" dirty="0" smtClean="0"/>
              <a:t>Hoeveel dagen verstrijken er tussen ontvangst en betalen van een factuur?</a:t>
            </a:r>
          </a:p>
          <a:p>
            <a:pPr eaLnBrk="1" hangingPunct="1">
              <a:buFontTx/>
              <a:buNone/>
            </a:pPr>
            <a:r>
              <a:rPr lang="nl-BE" altLang="nl-BE" dirty="0" smtClean="0"/>
              <a:t>Hoeveel dagen na factuurdatum?</a:t>
            </a:r>
          </a:p>
          <a:p>
            <a:pPr marL="0" indent="0" eaLnBrk="1" hangingPunct="1">
              <a:buFontTx/>
              <a:buNone/>
            </a:pPr>
            <a:r>
              <a:rPr lang="nl-BE" altLang="nl-BE" dirty="0" smtClean="0"/>
              <a:t>Natuurwet: “de </a:t>
            </a:r>
            <a:r>
              <a:rPr lang="nl-BE" altLang="nl-BE" dirty="0" err="1" smtClean="0"/>
              <a:t>inbaarheid</a:t>
            </a:r>
            <a:r>
              <a:rPr lang="nl-BE" altLang="nl-BE" dirty="0" smtClean="0"/>
              <a:t> is omgekeerd evenredig met de ouderdom van de vordering”</a:t>
            </a:r>
          </a:p>
          <a:p>
            <a:pPr eaLnBrk="1" hangingPunct="1">
              <a:buFontTx/>
              <a:buNone/>
            </a:pPr>
            <a:endParaRPr lang="nl-BE" altLang="nl-BE" dirty="0" smtClean="0"/>
          </a:p>
          <a:p>
            <a:pPr eaLnBrk="1" hangingPunct="1">
              <a:buFont typeface="Wingdings" pitchFamily="2" charset="2"/>
              <a:buChar char="à"/>
            </a:pPr>
            <a:r>
              <a:rPr lang="nl-BE" altLang="nl-BE" dirty="0" smtClean="0">
                <a:sym typeface="Wingdings" pitchFamily="2" charset="2"/>
              </a:rPr>
              <a:t> Maandelijkse opvolging per klant</a:t>
            </a:r>
          </a:p>
          <a:p>
            <a:pPr eaLnBrk="1" hangingPunct="1">
              <a:buFont typeface="Wingdings" pitchFamily="2" charset="2"/>
              <a:buChar char="à"/>
            </a:pPr>
            <a:r>
              <a:rPr lang="nl-BE" altLang="nl-BE" dirty="0" smtClean="0">
                <a:sym typeface="Wingdings" pitchFamily="2" charset="2"/>
              </a:rPr>
              <a:t> Algemene ratio</a:t>
            </a:r>
            <a:endParaRPr lang="nl-BE" altLang="nl-BE" sz="3600" dirty="0" smtClean="0">
              <a:solidFill>
                <a:srgbClr val="003399"/>
              </a:solidFill>
            </a:endParaRPr>
          </a:p>
          <a:p>
            <a:pPr eaLnBrk="1" hangingPunct="1">
              <a:buFontTx/>
              <a:buNone/>
            </a:pPr>
            <a:endParaRPr lang="nl-BE" altLang="nl-BE" sz="3600" dirty="0" smtClean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41165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9" y="980729"/>
            <a:ext cx="7848872" cy="5256584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nl-BE" sz="3100" dirty="0" smtClean="0">
                <a:latin typeface="+mn-lt"/>
              </a:rPr>
              <a:t>Algemene Vergadering van Vennoten:</a:t>
            </a:r>
            <a:br>
              <a:rPr lang="nl-BE" sz="3100" dirty="0" smtClean="0">
                <a:latin typeface="+mn-lt"/>
              </a:rPr>
            </a:br>
            <a:r>
              <a:rPr lang="nl-BE" sz="3100" dirty="0">
                <a:latin typeface="+mn-lt"/>
              </a:rPr>
              <a:t/>
            </a:r>
            <a:br>
              <a:rPr lang="nl-BE" sz="3100" dirty="0">
                <a:latin typeface="+mn-lt"/>
              </a:rPr>
            </a:br>
            <a:r>
              <a:rPr lang="nl-BE" sz="3100" dirty="0" smtClean="0">
                <a:latin typeface="+mn-lt"/>
              </a:rPr>
              <a:t>- Bestuurders en commissaris benoemen</a:t>
            </a:r>
            <a:br>
              <a:rPr lang="nl-BE" sz="3100" dirty="0" smtClean="0">
                <a:latin typeface="+mn-lt"/>
              </a:rPr>
            </a:br>
            <a:r>
              <a:rPr lang="nl-BE" sz="3100" dirty="0" smtClean="0">
                <a:latin typeface="+mn-lt"/>
              </a:rPr>
              <a:t>- Statuten wijzigen</a:t>
            </a:r>
            <a:br>
              <a:rPr lang="nl-BE" sz="3100" dirty="0" smtClean="0">
                <a:latin typeface="+mn-lt"/>
              </a:rPr>
            </a:br>
            <a:r>
              <a:rPr lang="nl-BE" sz="3100" dirty="0" smtClean="0">
                <a:latin typeface="+mn-lt"/>
              </a:rPr>
              <a:t>- Beslissen tot vereffening</a:t>
            </a:r>
            <a:br>
              <a:rPr lang="nl-BE" sz="3100" dirty="0" smtClean="0">
                <a:latin typeface="+mn-lt"/>
              </a:rPr>
            </a:br>
            <a:r>
              <a:rPr lang="nl-BE" sz="3100" dirty="0" smtClean="0">
                <a:latin typeface="+mn-lt"/>
              </a:rPr>
              <a:t>- Goedkeuring van de jaarrekening</a:t>
            </a:r>
            <a:r>
              <a:rPr lang="nl-BE" sz="3100" dirty="0">
                <a:latin typeface="+mn-lt"/>
              </a:rPr>
              <a:t/>
            </a:r>
            <a:br>
              <a:rPr lang="nl-BE" sz="3100" dirty="0">
                <a:latin typeface="+mn-lt"/>
              </a:rPr>
            </a:br>
            <a:r>
              <a:rPr lang="nl-BE" sz="3100" dirty="0" smtClean="0">
                <a:latin typeface="+mn-lt"/>
              </a:rPr>
              <a:t>- Kwijting geven aan de bestuurders</a:t>
            </a:r>
            <a:br>
              <a:rPr lang="nl-BE" sz="3100" dirty="0" smtClean="0">
                <a:latin typeface="+mn-lt"/>
              </a:rPr>
            </a:br>
            <a:r>
              <a:rPr lang="nl-BE" sz="3100" dirty="0" smtClean="0">
                <a:latin typeface="+mn-lt"/>
              </a:rPr>
              <a:t>- Andere (statutair bepaald)</a:t>
            </a:r>
            <a:endParaRPr lang="nl-BE" sz="31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638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225089" y="-459432"/>
            <a:ext cx="7918911" cy="1873604"/>
          </a:xfrm>
        </p:spPr>
        <p:txBody>
          <a:bodyPr/>
          <a:lstStyle/>
          <a:p>
            <a:pPr eaLnBrk="1" hangingPunct="1"/>
            <a:r>
              <a:rPr lang="en-GB" altLang="nl-BE" sz="3200" b="1" dirty="0" smtClean="0">
                <a:solidFill>
                  <a:srgbClr val="C86B0E"/>
                </a:solidFill>
              </a:rPr>
              <a:t/>
            </a:r>
            <a:br>
              <a:rPr lang="en-GB" altLang="nl-BE" sz="3200" b="1" dirty="0" smtClean="0">
                <a:solidFill>
                  <a:srgbClr val="C86B0E"/>
                </a:solidFill>
              </a:rPr>
            </a:br>
            <a:r>
              <a:rPr lang="en-GB" altLang="nl-BE" sz="32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DE BALANS/RESULTATENREKENING</a:t>
            </a:r>
            <a:br>
              <a:rPr lang="en-GB" altLang="nl-BE" sz="32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</a:br>
            <a:r>
              <a:rPr lang="en-GB" altLang="nl-BE" sz="32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DE RENDABILITEIT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552" y="1700808"/>
            <a:ext cx="8208912" cy="4320480"/>
          </a:xfrm>
        </p:spPr>
        <p:txBody>
          <a:bodyPr>
            <a:normAutofit fontScale="92500" lnSpcReduction="20000"/>
          </a:bodyPr>
          <a:lstStyle/>
          <a:p>
            <a:pPr marL="0" indent="0" eaLnBrk="1" hangingPunct="1">
              <a:buFontTx/>
              <a:buNone/>
            </a:pPr>
            <a:r>
              <a:rPr lang="nl-BE" altLang="nl-BE" sz="3000" dirty="0" smtClean="0"/>
              <a:t>De verhouding tussen een inkomen (= winst) en het vermogen dat dit inkomen heeft verdiend (= ingezette middelen)</a:t>
            </a:r>
          </a:p>
          <a:p>
            <a:pPr eaLnBrk="1" hangingPunct="1">
              <a:buFontTx/>
              <a:buNone/>
            </a:pPr>
            <a:endParaRPr lang="nl-BE" altLang="nl-BE" sz="3000" dirty="0" smtClean="0"/>
          </a:p>
          <a:p>
            <a:pPr eaLnBrk="1" hangingPunct="1">
              <a:buFontTx/>
              <a:buChar char="-"/>
            </a:pPr>
            <a:r>
              <a:rPr lang="nl-BE" altLang="nl-BE" sz="3000" dirty="0" smtClean="0"/>
              <a:t>Maatstaf voor aandeelhouders (klassiek)</a:t>
            </a:r>
          </a:p>
          <a:p>
            <a:pPr eaLnBrk="1" hangingPunct="1">
              <a:buFontTx/>
              <a:buChar char="-"/>
            </a:pPr>
            <a:r>
              <a:rPr lang="nl-BE" altLang="nl-BE" sz="3000" dirty="0" smtClean="0"/>
              <a:t>Vergelijkingsbasis</a:t>
            </a:r>
          </a:p>
          <a:p>
            <a:pPr eaLnBrk="1" hangingPunct="1">
              <a:buFontTx/>
              <a:buChar char="-"/>
            </a:pPr>
            <a:r>
              <a:rPr lang="nl-BE" altLang="nl-BE" sz="3000" dirty="0" smtClean="0"/>
              <a:t>Maatstaf voor toekomstige beslissingen </a:t>
            </a:r>
          </a:p>
          <a:p>
            <a:pPr eaLnBrk="1" hangingPunct="1">
              <a:buFontTx/>
              <a:buChar char="-"/>
            </a:pPr>
            <a:r>
              <a:rPr lang="nl-BE" altLang="nl-BE" sz="3000" dirty="0" smtClean="0"/>
              <a:t>Duurzaamheid</a:t>
            </a:r>
          </a:p>
          <a:p>
            <a:pPr eaLnBrk="1" hangingPunct="1">
              <a:buFontTx/>
              <a:buNone/>
            </a:pPr>
            <a:endParaRPr lang="nl-BE" altLang="nl-BE" sz="3600" dirty="0" smtClean="0"/>
          </a:p>
          <a:p>
            <a:pPr eaLnBrk="1" hangingPunct="1">
              <a:buFontTx/>
              <a:buNone/>
            </a:pPr>
            <a:r>
              <a:rPr lang="nl-BE" altLang="nl-BE" sz="3600" dirty="0" smtClean="0"/>
              <a:t>	</a:t>
            </a:r>
            <a:endParaRPr lang="nl-BE" altLang="nl-BE" sz="3600" dirty="0" smtClean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33054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225089" y="-459432"/>
            <a:ext cx="7918911" cy="1873604"/>
          </a:xfrm>
        </p:spPr>
        <p:txBody>
          <a:bodyPr/>
          <a:lstStyle/>
          <a:p>
            <a:pPr eaLnBrk="1" hangingPunct="1"/>
            <a:r>
              <a:rPr lang="en-GB" altLang="nl-BE" sz="3200" b="1" dirty="0" smtClean="0">
                <a:solidFill>
                  <a:srgbClr val="C86B0E"/>
                </a:solidFill>
              </a:rPr>
              <a:t/>
            </a:r>
            <a:br>
              <a:rPr lang="en-GB" altLang="nl-BE" sz="3200" b="1" dirty="0" smtClean="0">
                <a:solidFill>
                  <a:srgbClr val="C86B0E"/>
                </a:solidFill>
              </a:rPr>
            </a:br>
            <a:r>
              <a:rPr lang="en-GB" altLang="nl-BE" sz="32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DE BALANS/RESULTATENREKENING</a:t>
            </a:r>
            <a:br>
              <a:rPr lang="en-GB" altLang="nl-BE" sz="32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</a:br>
            <a:r>
              <a:rPr lang="en-GB" altLang="nl-BE" sz="32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DE RENDABILITEIT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99592" y="1916832"/>
            <a:ext cx="7721155" cy="3218419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nl-BE" altLang="nl-BE" dirty="0" smtClean="0"/>
              <a:t>Gegevens uit de balans en de resultatenrekening worden aan mekaar gekoppeld</a:t>
            </a:r>
          </a:p>
          <a:p>
            <a:pPr eaLnBrk="1" hangingPunct="1">
              <a:buFontTx/>
              <a:buNone/>
            </a:pPr>
            <a:endParaRPr lang="nl-BE" altLang="nl-BE" sz="3600" dirty="0" smtClean="0"/>
          </a:p>
          <a:p>
            <a:pPr eaLnBrk="1" hangingPunct="1">
              <a:buFontTx/>
              <a:buNone/>
            </a:pPr>
            <a:r>
              <a:rPr lang="nl-BE" altLang="nl-BE" sz="3600" dirty="0" smtClean="0"/>
              <a:t>	</a:t>
            </a:r>
            <a:endParaRPr lang="nl-BE" altLang="nl-BE" sz="3600" dirty="0" smtClean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40049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225089" y="-459432"/>
            <a:ext cx="7918911" cy="1873604"/>
          </a:xfrm>
        </p:spPr>
        <p:txBody>
          <a:bodyPr>
            <a:normAutofit/>
          </a:bodyPr>
          <a:lstStyle/>
          <a:p>
            <a:pPr eaLnBrk="1" hangingPunct="1"/>
            <a:r>
              <a:rPr lang="nl-BE" altLang="nl-BE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DE BALANS: RENDABILTEIT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528" y="1268760"/>
            <a:ext cx="8640960" cy="5163610"/>
          </a:xfrm>
        </p:spPr>
        <p:txBody>
          <a:bodyPr>
            <a:noAutofit/>
          </a:bodyPr>
          <a:lstStyle/>
          <a:p>
            <a:pPr eaLnBrk="1" hangingPunct="1">
              <a:buFontTx/>
              <a:buNone/>
            </a:pPr>
            <a:r>
              <a:rPr lang="nl-BE" altLang="nl-BE" sz="2400" dirty="0" smtClean="0"/>
              <a:t>1. </a:t>
            </a:r>
            <a:r>
              <a:rPr lang="nl-BE" altLang="nl-BE" sz="2400" b="1" dirty="0" smtClean="0"/>
              <a:t>netto-rendabiliteit van het eigen vermogen</a:t>
            </a:r>
          </a:p>
          <a:p>
            <a:pPr eaLnBrk="1" hangingPunct="1">
              <a:buFontTx/>
              <a:buNone/>
            </a:pPr>
            <a:r>
              <a:rPr lang="nl-BE" altLang="nl-BE" sz="2400" dirty="0" smtClean="0"/>
              <a:t>    (netto-bedrijfsresultaat/eigen vermogen) x 100</a:t>
            </a:r>
          </a:p>
          <a:p>
            <a:pPr eaLnBrk="1" hangingPunct="1">
              <a:buFontTx/>
              <a:buNone/>
            </a:pPr>
            <a:r>
              <a:rPr lang="nl-BE" altLang="nl-BE" sz="2400" dirty="0" smtClean="0"/>
              <a:t>-   klassieke interpretatie: opbrengst van risicovrije belegging (staatsobligatie) lange termijn moet minstens 4 % overtreffen (waarom anders risico nemen?)</a:t>
            </a:r>
          </a:p>
          <a:p>
            <a:pPr eaLnBrk="1" hangingPunct="1">
              <a:buFontTx/>
              <a:buNone/>
            </a:pPr>
            <a:r>
              <a:rPr lang="nl-BE" altLang="nl-BE" sz="2400" dirty="0" smtClean="0"/>
              <a:t>-	</a:t>
            </a:r>
            <a:r>
              <a:rPr lang="nl-BE" altLang="nl-BE" sz="2400" dirty="0" err="1" smtClean="0"/>
              <a:t>Coop</a:t>
            </a:r>
            <a:r>
              <a:rPr lang="nl-BE" altLang="nl-BE" sz="2400" dirty="0" smtClean="0"/>
              <a:t>-interpretatie: graad van efficiëntie van ingezette middelen + investeringscapaciteit  </a:t>
            </a:r>
          </a:p>
          <a:p>
            <a:pPr eaLnBrk="1" hangingPunct="1">
              <a:buFontTx/>
              <a:buNone/>
            </a:pPr>
            <a:r>
              <a:rPr lang="nl-BE" altLang="nl-BE" sz="2400" dirty="0" smtClean="0"/>
              <a:t>2. </a:t>
            </a:r>
            <a:r>
              <a:rPr lang="nl-BE" altLang="nl-BE" sz="2400" b="1" dirty="0" smtClean="0"/>
              <a:t>netto-rendabiliteit totaal ingezette middelen</a:t>
            </a:r>
          </a:p>
          <a:p>
            <a:pPr eaLnBrk="1" hangingPunct="1">
              <a:buFontTx/>
              <a:buNone/>
            </a:pPr>
            <a:r>
              <a:rPr lang="nl-BE" altLang="nl-BE" sz="2400" dirty="0" smtClean="0"/>
              <a:t>    (netto-bedrijfsresultaat/balanstotaal) x 100</a:t>
            </a:r>
          </a:p>
          <a:p>
            <a:pPr eaLnBrk="1" hangingPunct="1"/>
            <a:r>
              <a:rPr lang="nl-BE" altLang="nl-BE" sz="2400" dirty="0" smtClean="0"/>
              <a:t>vergelijken met andere ondernemingen uit dezelfde bedrijfssector</a:t>
            </a:r>
          </a:p>
          <a:p>
            <a:pPr eaLnBrk="1" hangingPunct="1"/>
            <a:r>
              <a:rPr lang="nl-BE" altLang="nl-BE" sz="2400" dirty="0" smtClean="0"/>
              <a:t>hoe doen anderen het met vergelijkbare middelen?</a:t>
            </a:r>
          </a:p>
        </p:txBody>
      </p:sp>
    </p:spTree>
    <p:extLst>
      <p:ext uri="{BB962C8B-B14F-4D97-AF65-F5344CB8AC3E}">
        <p14:creationId xmlns:p14="http://schemas.microsoft.com/office/powerpoint/2010/main" xmlns="" val="2583461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965862" y="-531440"/>
            <a:ext cx="8178138" cy="1873604"/>
          </a:xfrm>
        </p:spPr>
        <p:txBody>
          <a:bodyPr/>
          <a:lstStyle/>
          <a:p>
            <a:pPr eaLnBrk="1" hangingPunct="1"/>
            <a:r>
              <a:rPr lang="en-GB" altLang="nl-BE" sz="3200" b="1" dirty="0" smtClean="0">
                <a:solidFill>
                  <a:srgbClr val="C86B0E"/>
                </a:solidFill>
              </a:rPr>
              <a:t/>
            </a:r>
            <a:br>
              <a:rPr lang="en-GB" altLang="nl-BE" sz="3200" b="1" dirty="0" smtClean="0">
                <a:solidFill>
                  <a:srgbClr val="C86B0E"/>
                </a:solidFill>
              </a:rPr>
            </a:br>
            <a:r>
              <a:rPr lang="en-GB" altLang="nl-BE" sz="32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DE BALANS/RESULTATENREKENING</a:t>
            </a:r>
            <a:br>
              <a:rPr lang="en-GB" altLang="nl-BE" sz="32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</a:br>
            <a:r>
              <a:rPr lang="en-GB" altLang="nl-BE" sz="32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DE RENDABILITEIT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27309" y="1938773"/>
            <a:ext cx="7433123" cy="329042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nl-BE" altLang="nl-BE" dirty="0" smtClean="0"/>
              <a:t>Gegevens uit de balans en de resultatenrekening worden aan mekaar gekoppeld</a:t>
            </a:r>
          </a:p>
          <a:p>
            <a:pPr eaLnBrk="1" hangingPunct="1">
              <a:buFontTx/>
              <a:buNone/>
            </a:pPr>
            <a:endParaRPr lang="nl-BE" altLang="nl-BE" sz="3600" dirty="0" smtClean="0"/>
          </a:p>
          <a:p>
            <a:pPr eaLnBrk="1" hangingPunct="1">
              <a:buFontTx/>
              <a:buNone/>
            </a:pPr>
            <a:r>
              <a:rPr lang="nl-BE" altLang="nl-BE" sz="3600" dirty="0" smtClean="0"/>
              <a:t>	</a:t>
            </a:r>
            <a:endParaRPr lang="nl-BE" altLang="nl-BE" sz="3600" dirty="0" smtClean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10969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965862" y="-524405"/>
            <a:ext cx="7918911" cy="1873604"/>
          </a:xfrm>
        </p:spPr>
        <p:txBody>
          <a:bodyPr/>
          <a:lstStyle/>
          <a:p>
            <a:pPr eaLnBrk="1" hangingPunct="1"/>
            <a:r>
              <a:rPr lang="en-GB" altLang="nl-BE" sz="3200" b="1" smtClean="0">
                <a:solidFill>
                  <a:srgbClr val="C86B0E"/>
                </a:solidFill>
              </a:rPr>
              <a:t/>
            </a:r>
            <a:br>
              <a:rPr lang="en-GB" altLang="nl-BE" sz="3200" b="1" smtClean="0">
                <a:solidFill>
                  <a:srgbClr val="C86B0E"/>
                </a:solidFill>
              </a:rPr>
            </a:br>
            <a:endParaRPr lang="en-GB" altLang="nl-BE" sz="3200" b="1" smtClean="0">
              <a:solidFill>
                <a:srgbClr val="C86B0E"/>
              </a:solidFill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27309" y="1938773"/>
            <a:ext cx="7899709" cy="516259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nl-BE" altLang="nl-BE" sz="3600" dirty="0" smtClean="0">
                <a:solidFill>
                  <a:srgbClr val="003399"/>
                </a:solidFill>
              </a:rPr>
              <a:t>    </a:t>
            </a:r>
          </a:p>
          <a:p>
            <a:pPr eaLnBrk="1" hangingPunct="1">
              <a:buFontTx/>
              <a:buNone/>
            </a:pPr>
            <a:endParaRPr lang="nl-BE" altLang="nl-BE" sz="3600" dirty="0" smtClean="0"/>
          </a:p>
          <a:p>
            <a:pPr eaLnBrk="1" hangingPunct="1">
              <a:buFontTx/>
              <a:buNone/>
            </a:pPr>
            <a:r>
              <a:rPr lang="nl-BE" altLang="nl-BE" sz="3600" dirty="0" smtClean="0"/>
              <a:t>	</a:t>
            </a:r>
            <a:endParaRPr lang="nl-BE" altLang="nl-BE" sz="3600" dirty="0" smtClean="0">
              <a:solidFill>
                <a:srgbClr val="003399"/>
              </a:solidFill>
            </a:endParaRPr>
          </a:p>
        </p:txBody>
      </p:sp>
      <p:pic>
        <p:nvPicPr>
          <p:cNvPr id="3584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0593" y="81193"/>
            <a:ext cx="7212277" cy="120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1" y="1268760"/>
            <a:ext cx="4038183" cy="5249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7" name="Rechthoek 7"/>
          <p:cNvSpPr>
            <a:spLocks noChangeArrowheads="1"/>
          </p:cNvSpPr>
          <p:nvPr/>
        </p:nvSpPr>
        <p:spPr bwMode="auto">
          <a:xfrm>
            <a:off x="5076056" y="934766"/>
            <a:ext cx="648072" cy="261986"/>
          </a:xfrm>
          <a:prstGeom prst="rect">
            <a:avLst/>
          </a:prstGeom>
          <a:solidFill>
            <a:srgbClr val="FF0000">
              <a:alpha val="41176"/>
            </a:srgbClr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eaLnBrk="1" hangingPunct="1"/>
            <a:endParaRPr lang="nl-BE" altLang="nl-BE"/>
          </a:p>
        </p:txBody>
      </p:sp>
      <p:sp>
        <p:nvSpPr>
          <p:cNvPr id="35848" name="Rechthoek 7"/>
          <p:cNvSpPr>
            <a:spLocks noChangeArrowheads="1"/>
          </p:cNvSpPr>
          <p:nvPr/>
        </p:nvSpPr>
        <p:spPr bwMode="auto">
          <a:xfrm>
            <a:off x="4297568" y="1501404"/>
            <a:ext cx="761719" cy="231146"/>
          </a:xfrm>
          <a:prstGeom prst="rect">
            <a:avLst/>
          </a:prstGeom>
          <a:solidFill>
            <a:srgbClr val="FF0000">
              <a:alpha val="41176"/>
            </a:srgbClr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eaLnBrk="1" hangingPunct="1"/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xmlns="" val="26253457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965862" y="-524405"/>
            <a:ext cx="7918911" cy="1873604"/>
          </a:xfrm>
        </p:spPr>
        <p:txBody>
          <a:bodyPr/>
          <a:lstStyle/>
          <a:p>
            <a:pPr eaLnBrk="1" hangingPunct="1"/>
            <a:r>
              <a:rPr lang="en-GB" altLang="nl-BE" sz="3200" b="1" smtClean="0">
                <a:solidFill>
                  <a:srgbClr val="C86B0E"/>
                </a:solidFill>
              </a:rPr>
              <a:t/>
            </a:r>
            <a:br>
              <a:rPr lang="en-GB" altLang="nl-BE" sz="3200" b="1" smtClean="0">
                <a:solidFill>
                  <a:srgbClr val="C86B0E"/>
                </a:solidFill>
              </a:rPr>
            </a:br>
            <a:endParaRPr lang="en-GB" altLang="nl-BE" sz="3200" b="1" smtClean="0">
              <a:solidFill>
                <a:srgbClr val="C86B0E"/>
              </a:solidFill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27309" y="1938773"/>
            <a:ext cx="7899709" cy="516259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nl-BE" altLang="nl-BE" sz="3600" smtClean="0">
                <a:solidFill>
                  <a:srgbClr val="003399"/>
                </a:solidFill>
              </a:rPr>
              <a:t>    -</a:t>
            </a:r>
          </a:p>
          <a:p>
            <a:pPr eaLnBrk="1" hangingPunct="1">
              <a:buFontTx/>
              <a:buNone/>
            </a:pPr>
            <a:endParaRPr lang="nl-BE" altLang="nl-BE" sz="3600" smtClean="0"/>
          </a:p>
          <a:p>
            <a:pPr eaLnBrk="1" hangingPunct="1">
              <a:buFontTx/>
              <a:buNone/>
            </a:pPr>
            <a:r>
              <a:rPr lang="nl-BE" altLang="nl-BE" sz="3600" smtClean="0"/>
              <a:t>	</a:t>
            </a:r>
            <a:endParaRPr lang="nl-BE" altLang="nl-BE" sz="3600" smtClean="0">
              <a:solidFill>
                <a:srgbClr val="003399"/>
              </a:solidFill>
            </a:endParaRPr>
          </a:p>
        </p:txBody>
      </p:sp>
      <p:pic>
        <p:nvPicPr>
          <p:cNvPr id="3686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6632"/>
            <a:ext cx="7212277" cy="120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45786" y="1228026"/>
            <a:ext cx="4038183" cy="5249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71" name="Rechthoek 7"/>
          <p:cNvSpPr>
            <a:spLocks noChangeArrowheads="1"/>
          </p:cNvSpPr>
          <p:nvPr/>
        </p:nvSpPr>
        <p:spPr bwMode="auto">
          <a:xfrm>
            <a:off x="5299756" y="1050339"/>
            <a:ext cx="784412" cy="177687"/>
          </a:xfrm>
          <a:prstGeom prst="rect">
            <a:avLst/>
          </a:prstGeom>
          <a:solidFill>
            <a:srgbClr val="FF0000">
              <a:alpha val="41176"/>
            </a:srgbClr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eaLnBrk="1" hangingPunct="1"/>
            <a:endParaRPr lang="nl-BE" altLang="nl-BE"/>
          </a:p>
        </p:txBody>
      </p:sp>
      <p:sp>
        <p:nvSpPr>
          <p:cNvPr id="36872" name="Rechthoek 7"/>
          <p:cNvSpPr>
            <a:spLocks noChangeArrowheads="1"/>
          </p:cNvSpPr>
          <p:nvPr/>
        </p:nvSpPr>
        <p:spPr bwMode="auto">
          <a:xfrm>
            <a:off x="4412197" y="6328894"/>
            <a:ext cx="871772" cy="115573"/>
          </a:xfrm>
          <a:prstGeom prst="rect">
            <a:avLst/>
          </a:prstGeom>
          <a:solidFill>
            <a:srgbClr val="FF0000">
              <a:alpha val="41176"/>
            </a:srgbClr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eaLnBrk="1" hangingPunct="1"/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xmlns="" val="5915629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1560" y="1628800"/>
            <a:ext cx="7992888" cy="4608512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Tx/>
              <a:buNone/>
            </a:pPr>
            <a:r>
              <a:rPr lang="nl-BE" altLang="nl-BE" sz="3000" dirty="0" smtClean="0"/>
              <a:t>Besluit:</a:t>
            </a:r>
          </a:p>
          <a:p>
            <a:pPr eaLnBrk="1" hangingPunct="1">
              <a:buFontTx/>
              <a:buChar char="-"/>
            </a:pPr>
            <a:r>
              <a:rPr lang="nl-BE" altLang="nl-BE" sz="3000" dirty="0" smtClean="0"/>
              <a:t>Met 20% financiële kennis kan je voor 80% de juiste vragen stellen</a:t>
            </a:r>
          </a:p>
          <a:p>
            <a:pPr eaLnBrk="1" hangingPunct="1">
              <a:buFontTx/>
              <a:buChar char="-"/>
            </a:pPr>
            <a:r>
              <a:rPr lang="nl-BE" altLang="nl-BE" sz="3000" dirty="0" smtClean="0"/>
              <a:t>Bekijk jaarrekeningen met boerenverstand:</a:t>
            </a:r>
          </a:p>
          <a:p>
            <a:pPr marL="0" indent="0" eaLnBrk="1" hangingPunct="1">
              <a:buNone/>
            </a:pPr>
            <a:endParaRPr lang="nl-BE" altLang="nl-BE" sz="3000" dirty="0" smtClean="0"/>
          </a:p>
          <a:p>
            <a:pPr eaLnBrk="1" hangingPunct="1">
              <a:buFontTx/>
              <a:buNone/>
            </a:pPr>
            <a:r>
              <a:rPr lang="nl-BE" altLang="nl-BE" sz="3000" dirty="0" smtClean="0">
                <a:sym typeface="Wingdings" pitchFamily="2" charset="2"/>
              </a:rPr>
              <a:t> Wat valt je op? </a:t>
            </a:r>
          </a:p>
          <a:p>
            <a:pPr eaLnBrk="1" hangingPunct="1">
              <a:buFontTx/>
              <a:buNone/>
            </a:pPr>
            <a:r>
              <a:rPr lang="nl-BE" altLang="nl-BE" sz="3000" dirty="0" smtClean="0">
                <a:sym typeface="Wingdings" pitchFamily="2" charset="2"/>
              </a:rPr>
              <a:t> Evoluties in tijd</a:t>
            </a:r>
          </a:p>
          <a:p>
            <a:pPr eaLnBrk="1" hangingPunct="1">
              <a:buFont typeface="Wingdings" pitchFamily="2" charset="2"/>
              <a:buChar char="à"/>
            </a:pPr>
            <a:r>
              <a:rPr lang="nl-BE" altLang="nl-BE" sz="3000" dirty="0" smtClean="0">
                <a:sym typeface="Wingdings" pitchFamily="2" charset="2"/>
              </a:rPr>
              <a:t> Stel vragen!</a:t>
            </a:r>
          </a:p>
          <a:p>
            <a:pPr eaLnBrk="1" hangingPunct="1">
              <a:buFont typeface="Wingdings" pitchFamily="2" charset="2"/>
              <a:buChar char="à"/>
            </a:pPr>
            <a:r>
              <a:rPr lang="nl-BE" altLang="nl-BE" sz="3000" dirty="0" smtClean="0">
                <a:sym typeface="Wingdings" pitchFamily="2" charset="2"/>
              </a:rPr>
              <a:t> Oefen!</a:t>
            </a:r>
            <a:endParaRPr lang="nl-BE" altLang="nl-BE" sz="3000" dirty="0" smtClean="0"/>
          </a:p>
          <a:p>
            <a:pPr eaLnBrk="1" hangingPunct="1">
              <a:buFontTx/>
              <a:buNone/>
            </a:pPr>
            <a:r>
              <a:rPr lang="nl-BE" altLang="nl-BE" sz="3600" dirty="0" smtClean="0"/>
              <a:t>	</a:t>
            </a:r>
            <a:endParaRPr lang="nl-BE" altLang="nl-BE" sz="3600" dirty="0" smtClean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62762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692696"/>
            <a:ext cx="7920880" cy="5328592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nl-BE" dirty="0" smtClean="0"/>
              <a:t/>
            </a:r>
            <a:br>
              <a:rPr lang="nl-BE" dirty="0" smtClean="0"/>
            </a:br>
            <a:r>
              <a:rPr lang="nl-BE" sz="3100" dirty="0" smtClean="0">
                <a:latin typeface="+mn-lt"/>
              </a:rPr>
              <a:t>Algemene Vergadering van Vennoten:</a:t>
            </a:r>
            <a:br>
              <a:rPr lang="nl-BE" sz="3100" dirty="0" smtClean="0">
                <a:latin typeface="+mn-lt"/>
              </a:rPr>
            </a:br>
            <a:r>
              <a:rPr lang="nl-BE" sz="3100" dirty="0">
                <a:latin typeface="+mn-lt"/>
              </a:rPr>
              <a:t/>
            </a:r>
            <a:br>
              <a:rPr lang="nl-BE" sz="3100" dirty="0">
                <a:latin typeface="+mn-lt"/>
              </a:rPr>
            </a:br>
            <a:r>
              <a:rPr lang="nl-BE" sz="3100" dirty="0" smtClean="0">
                <a:latin typeface="+mn-lt"/>
              </a:rPr>
              <a:t>- Bestuurders en commissaris benoemen</a:t>
            </a:r>
            <a:br>
              <a:rPr lang="nl-BE" sz="3100" dirty="0" smtClean="0">
                <a:latin typeface="+mn-lt"/>
              </a:rPr>
            </a:br>
            <a:r>
              <a:rPr lang="nl-BE" sz="3100" dirty="0" smtClean="0">
                <a:latin typeface="+mn-lt"/>
              </a:rPr>
              <a:t>- Statuten wijzigen</a:t>
            </a:r>
            <a:br>
              <a:rPr lang="nl-BE" sz="3100" dirty="0" smtClean="0">
                <a:latin typeface="+mn-lt"/>
              </a:rPr>
            </a:br>
            <a:r>
              <a:rPr lang="nl-BE" sz="3100" dirty="0" smtClean="0">
                <a:latin typeface="+mn-lt"/>
              </a:rPr>
              <a:t>- Beslissen tot vereffening</a:t>
            </a:r>
            <a:br>
              <a:rPr lang="nl-BE" sz="3100" dirty="0" smtClean="0">
                <a:latin typeface="+mn-lt"/>
              </a:rPr>
            </a:br>
            <a:r>
              <a:rPr lang="nl-BE" sz="3100" dirty="0" smtClean="0">
                <a:latin typeface="+mn-lt"/>
              </a:rPr>
              <a:t>- </a:t>
            </a:r>
            <a:r>
              <a:rPr lang="nl-BE" sz="3100" dirty="0" smtClean="0">
                <a:solidFill>
                  <a:srgbClr val="FF0000"/>
                </a:solidFill>
                <a:latin typeface="+mn-lt"/>
              </a:rPr>
              <a:t>Goedkeuring van de jaarrekening</a:t>
            </a:r>
            <a:r>
              <a:rPr lang="nl-BE" sz="3100" dirty="0">
                <a:solidFill>
                  <a:srgbClr val="FF0000"/>
                </a:solidFill>
                <a:latin typeface="+mn-lt"/>
              </a:rPr>
              <a:t/>
            </a:r>
            <a:br>
              <a:rPr lang="nl-BE" sz="3100" dirty="0">
                <a:solidFill>
                  <a:srgbClr val="FF0000"/>
                </a:solidFill>
                <a:latin typeface="+mn-lt"/>
              </a:rPr>
            </a:br>
            <a:r>
              <a:rPr lang="nl-BE" sz="3100" dirty="0" smtClean="0">
                <a:solidFill>
                  <a:srgbClr val="FF0000"/>
                </a:solidFill>
                <a:latin typeface="+mn-lt"/>
              </a:rPr>
              <a:t>- Kwijting geven aan de bestuurders</a:t>
            </a:r>
            <a:r>
              <a:rPr lang="nl-BE" sz="3100" dirty="0" smtClean="0">
                <a:latin typeface="+mn-lt"/>
              </a:rPr>
              <a:t/>
            </a:r>
            <a:br>
              <a:rPr lang="nl-BE" sz="3100" dirty="0" smtClean="0">
                <a:latin typeface="+mn-lt"/>
              </a:rPr>
            </a:br>
            <a:r>
              <a:rPr lang="nl-BE" sz="3100" dirty="0" smtClean="0">
                <a:latin typeface="+mn-lt"/>
              </a:rPr>
              <a:t>- Andere (statutair bepaald)</a:t>
            </a:r>
            <a:endParaRPr lang="nl-BE" sz="31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807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1124744"/>
            <a:ext cx="7772976" cy="1469353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nl-BE" dirty="0" smtClean="0"/>
              <a:t/>
            </a:r>
            <a:br>
              <a:rPr lang="nl-BE" dirty="0" smtClean="0"/>
            </a:br>
            <a:r>
              <a:rPr lang="nl-BE" sz="3100" dirty="0" smtClean="0">
                <a:latin typeface="+mn-lt"/>
              </a:rPr>
              <a:t>Hoe beoordeel jij een jaarrekening? </a:t>
            </a:r>
            <a:endParaRPr lang="nl-BE" sz="31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161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1340768"/>
            <a:ext cx="7772976" cy="1469353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r>
              <a:rPr lang="nl-BE" sz="3100" dirty="0" smtClean="0">
                <a:latin typeface="+mn-lt"/>
              </a:rPr>
              <a:t>Jaarrekening: </a:t>
            </a:r>
            <a:br>
              <a:rPr lang="nl-BE" sz="3100" dirty="0" smtClean="0">
                <a:latin typeface="+mn-lt"/>
              </a:rPr>
            </a:br>
            <a:r>
              <a:rPr lang="nl-BE" sz="3100" dirty="0" smtClean="0">
                <a:latin typeface="+mn-lt"/>
              </a:rPr>
              <a:t/>
            </a:r>
            <a:br>
              <a:rPr lang="nl-BE" sz="3100" dirty="0" smtClean="0">
                <a:latin typeface="+mn-lt"/>
              </a:rPr>
            </a:br>
            <a:r>
              <a:rPr lang="nl-BE" sz="3100" dirty="0" smtClean="0">
                <a:latin typeface="+mn-lt"/>
              </a:rPr>
              <a:t>- resultatenrekening </a:t>
            </a:r>
            <a:br>
              <a:rPr lang="nl-BE" sz="3100" dirty="0" smtClean="0">
                <a:latin typeface="+mn-lt"/>
              </a:rPr>
            </a:br>
            <a:r>
              <a:rPr lang="nl-BE" sz="3100" dirty="0" smtClean="0">
                <a:latin typeface="+mn-lt"/>
              </a:rPr>
              <a:t>- balans</a:t>
            </a:r>
            <a:endParaRPr lang="nl-BE" sz="31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566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77" y="729077"/>
            <a:ext cx="7772976" cy="1469353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>. </a:t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endParaRPr lang="nl-BE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46950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1052736"/>
            <a:ext cx="8064896" cy="4896544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nl-BE" dirty="0" smtClean="0"/>
              <a:t/>
            </a:r>
            <a:br>
              <a:rPr lang="nl-BE" dirty="0" smtClean="0"/>
            </a:br>
            <a:r>
              <a:rPr lang="nl-BE" sz="3100" dirty="0" smtClean="0">
                <a:latin typeface="+mn-lt"/>
              </a:rPr>
              <a:t>De </a:t>
            </a:r>
            <a:r>
              <a:rPr lang="nl-BE" sz="3100" b="1" dirty="0" smtClean="0">
                <a:latin typeface="+mn-lt"/>
              </a:rPr>
              <a:t>resultatenrekening</a:t>
            </a:r>
            <a:r>
              <a:rPr lang="nl-BE" sz="3100" dirty="0" smtClean="0">
                <a:latin typeface="+mn-lt"/>
              </a:rPr>
              <a:t> geeft je een overzicht van de opbrengsten en de kosten</a:t>
            </a:r>
            <a:br>
              <a:rPr lang="nl-BE" sz="3100" dirty="0" smtClean="0">
                <a:latin typeface="+mn-lt"/>
              </a:rPr>
            </a:br>
            <a:r>
              <a:rPr lang="nl-BE" sz="3100" dirty="0" smtClean="0">
                <a:latin typeface="+mn-lt"/>
              </a:rPr>
              <a:t>(Dit verstaat iedereen: je kan nooit meer kosten maken dan er opbrengsten zijn)</a:t>
            </a:r>
            <a:br>
              <a:rPr lang="nl-BE" sz="3100" dirty="0" smtClean="0">
                <a:latin typeface="+mn-lt"/>
              </a:rPr>
            </a:br>
            <a:r>
              <a:rPr lang="nl-BE" sz="3100" dirty="0" smtClean="0">
                <a:latin typeface="+mn-lt"/>
              </a:rPr>
              <a:t/>
            </a:r>
            <a:br>
              <a:rPr lang="nl-BE" sz="3100" dirty="0" smtClean="0">
                <a:latin typeface="+mn-lt"/>
              </a:rPr>
            </a:br>
            <a:r>
              <a:rPr lang="nl-BE" sz="3100" dirty="0" smtClean="0">
                <a:latin typeface="+mn-lt"/>
              </a:rPr>
              <a:t>Het is als het ware </a:t>
            </a:r>
            <a:r>
              <a:rPr lang="nl-BE" sz="3100" b="1" dirty="0" smtClean="0">
                <a:latin typeface="+mn-lt"/>
              </a:rPr>
              <a:t>de film </a:t>
            </a:r>
            <a:r>
              <a:rPr lang="nl-BE" sz="3100" dirty="0" smtClean="0">
                <a:latin typeface="+mn-lt"/>
              </a:rPr>
              <a:t>van het afgelopen boekjaar. </a:t>
            </a:r>
            <a:br>
              <a:rPr lang="nl-BE" sz="3100" dirty="0" smtClean="0">
                <a:latin typeface="+mn-lt"/>
              </a:rPr>
            </a:br>
            <a:r>
              <a:rPr lang="nl-BE" dirty="0" smtClean="0"/>
              <a:t/>
            </a:r>
            <a:br>
              <a:rPr lang="nl-BE" dirty="0" smtClean="0"/>
            </a:b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xmlns="" val="409243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77" y="729077"/>
            <a:ext cx="7772976" cy="1469353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>. </a:t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endParaRPr lang="nl-BE" dirty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Rechthoek 4"/>
          <p:cNvSpPr>
            <a:spLocks noChangeArrowheads="1"/>
          </p:cNvSpPr>
          <p:nvPr/>
        </p:nvSpPr>
        <p:spPr bwMode="auto">
          <a:xfrm>
            <a:off x="6138885" y="6292864"/>
            <a:ext cx="871772" cy="231146"/>
          </a:xfrm>
          <a:prstGeom prst="rect">
            <a:avLst/>
          </a:prstGeom>
          <a:solidFill>
            <a:srgbClr val="FF0000">
              <a:alpha val="41176"/>
            </a:srgbClr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eaLnBrk="1" hangingPunct="1"/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xmlns="" val="195924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1323</TotalTime>
  <Words>387</Words>
  <Application>Microsoft Office PowerPoint</Application>
  <PresentationFormat>Diavoorstelling (4:3)</PresentationFormat>
  <Paragraphs>126</Paragraphs>
  <Slides>36</Slides>
  <Notes>12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36</vt:i4>
      </vt:variant>
    </vt:vector>
  </HeadingPairs>
  <TitlesOfParts>
    <vt:vector size="37" baseType="lpstr">
      <vt:lpstr>Thème Office</vt:lpstr>
      <vt:lpstr>Dia 1</vt:lpstr>
      <vt:lpstr>Doelstelling: hoe schat je als vennoot de financiële situatie van een coöperatie in? (als wakkere maar financieel ongeschoolde burger)  EEN PAAR KAPSTOKKEN (maar lang niet volledig)</vt:lpstr>
      <vt:lpstr>Algemene Vergadering van Vennoten:  - Bestuurders en commissaris benoemen - Statuten wijzigen - Beslissen tot vereffening - Goedkeuring van de jaarrekening - Kwijting geven aan de bestuurders - Andere (statutair bepaald)</vt:lpstr>
      <vt:lpstr> Algemene Vergadering van Vennoten:  - Bestuurders en commissaris benoemen - Statuten wijzigen - Beslissen tot vereffening - Goedkeuring van de jaarrekening - Kwijting geven aan de bestuurders - Andere (statutair bepaald)</vt:lpstr>
      <vt:lpstr> Hoe beoordeel jij een jaarrekening? </vt:lpstr>
      <vt:lpstr>  Jaarrekening:   - resultatenrekening  - balans</vt:lpstr>
      <vt:lpstr>   .   </vt:lpstr>
      <vt:lpstr> De resultatenrekening geeft je een overzicht van de opbrengsten en de kosten (Dit verstaat iedereen: je kan nooit meer kosten maken dan er opbrengsten zijn)  Het is als het ware de film van het afgelopen boekjaar.   </vt:lpstr>
      <vt:lpstr>   .   </vt:lpstr>
      <vt:lpstr>   .   </vt:lpstr>
      <vt:lpstr>   .   </vt:lpstr>
      <vt:lpstr>   .   </vt:lpstr>
      <vt:lpstr>   .   </vt:lpstr>
      <vt:lpstr>    Besluit 1:   - hoeveel winst is er?  (ook in coöperatieve context belangrijk)  - hoe komt die tot stand? (= opbrengt minus kosten) - welke “grote cijfers” vallen op)?     verticale analyse   </vt:lpstr>
      <vt:lpstr>   .   </vt:lpstr>
      <vt:lpstr>   .   </vt:lpstr>
      <vt:lpstr>   .   </vt:lpstr>
      <vt:lpstr>   .   </vt:lpstr>
      <vt:lpstr>  Besluit 2:  - welke grote verschillen vallen op tegenover het vorige boekjaar?   horizontale analyse   </vt:lpstr>
      <vt:lpstr>                </vt:lpstr>
      <vt:lpstr>De balans geeft aan: - Wat de bezittingen van een onderneming zijn  - Hoe die bezittingen gefinancierd wordt.   De balans is eerder een foto</vt:lpstr>
      <vt:lpstr>DE BALANS: SOLVABILITEIT </vt:lpstr>
      <vt:lpstr>                </vt:lpstr>
      <vt:lpstr>DE BALANS: SOLVABILITEIT</vt:lpstr>
      <vt:lpstr>                </vt:lpstr>
      <vt:lpstr>DE BALANS: DE LIQUIDITEIT</vt:lpstr>
      <vt:lpstr>                </vt:lpstr>
      <vt:lpstr>                </vt:lpstr>
      <vt:lpstr>DE BALANS: DE LIQUIDITEIT</vt:lpstr>
      <vt:lpstr> DE BALANS/RESULTATENREKENING DE RENDABILITEIT</vt:lpstr>
      <vt:lpstr> DE BALANS/RESULTATENREKENING DE RENDABILITEIT</vt:lpstr>
      <vt:lpstr>DE BALANS: RENDABILTEIT</vt:lpstr>
      <vt:lpstr> DE BALANS/RESULTATENREKENING DE RENDABILITEIT</vt:lpstr>
      <vt:lpstr> </vt:lpstr>
      <vt:lpstr> </vt:lpstr>
      <vt:lpstr>Dia 36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Dan</dc:creator>
  <cp:lastModifiedBy>PBosmans</cp:lastModifiedBy>
  <cp:revision>22</cp:revision>
  <dcterms:created xsi:type="dcterms:W3CDTF">2011-01-14T13:21:53Z</dcterms:created>
  <dcterms:modified xsi:type="dcterms:W3CDTF">2017-10-18T07:24:00Z</dcterms:modified>
</cp:coreProperties>
</file>